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charts/chart10.xml" ContentType="application/vnd.openxmlformats-officedocument.drawingml.chart+xml"/>
  <Override PartName="/ppt/charts/chart11.xml" ContentType="application/vnd.openxmlformats-officedocument.drawingml.chart+xml"/>
  <Override PartName="/ppt/charts/chart12.xml" ContentType="application/vnd.openxmlformats-officedocument.drawingml.chart+xml"/>
  <Override PartName="/ppt/charts/chart13.xml" ContentType="application/vnd.openxmlformats-officedocument.drawingml.chart+xml"/>
  <Override PartName="/ppt/charts/chart14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60" r:id="rId3"/>
    <p:sldId id="257" r:id="rId4"/>
    <p:sldId id="258" r:id="rId5"/>
    <p:sldId id="333" r:id="rId6"/>
    <p:sldId id="261" r:id="rId7"/>
    <p:sldId id="315" r:id="rId8"/>
  </p:sldIdLst>
  <p:sldSz cx="9144000" cy="6858000" type="screen4x3"/>
  <p:notesSz cx="6858000" cy="9144000"/>
  <p:defaultTextStyle>
    <a:defPPr>
      <a:defRPr lang="pt-BR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 showGuides="1">
      <p:cViewPr>
        <p:scale>
          <a:sx n="76" d="100"/>
          <a:sy n="76" d="100"/>
        </p:scale>
        <p:origin x="-1188" y="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\\10.5.5.17\Qualli\QUALIDADE\NOVA%20DOCUMENTA&#199;&#195;O\ISO\NOVA%20DOCUMENTACAO\Perfil%20Epidemiol&#243;gico\Unidades\D.%20Vale\Perfil%20D.Vale%202020.xls" TargetMode="External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oleObject" Target="file:///\\10.5.5.6\Qualli\QUALIDADE\NOVA%20DOCUMENTA&#199;&#195;O\ISO\NOVA%20DOCUMENTACAO\Perfil%20Epidemiol&#243;gico\D.%20Vale\Perfil%202022.xls" TargetMode="External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oleObject" Target="file:///\\10.5.5.17\Qualli\QUALIDADE\NOVA%20DOCUMENTA&#199;&#195;O\ISO\NOVA%20DOCUMENTACAO\Perfil%20Epidemiol&#243;gico\Unidades\D.%20Vale\Perfil%20D.Vale%202020.xls" TargetMode="External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oleObject" Target="file:///\\10.5.5.6\Qualli\QUALIDADE\NOVA%20DOCUMENTA&#199;&#195;O\ISO\NOVA%20DOCUMENTACAO\Perfil%20Epidemiol&#243;gico\D.%20Vale\Exames%202022.xls" TargetMode="External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oleObject" Target="file:///\\10.5.5.17\Qualli\QUALIDADE\NOVA%20DOCUMENTA&#199;&#195;O\ISO\NOVA%20DOCUMENTACAO\Perfil%20Epidemiol&#243;gico\Unidades\D.%20Vale\Perfil%20D.Vale%202020.xls" TargetMode="External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oleObject" Target="file:///\\10.5.5.6\Qualli\QUALIDADE\NOVA%20DOCUMENTA&#199;&#195;O\ISO\NOVA%20DOCUMENTACAO\Perfil%20Epidemiol&#243;gico\D.%20Vale\Perfil%202022.xls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\\10.5.5.6\Qualli\QUALIDADE\NOVA%20DOCUMENTA&#199;&#195;O\ISO\NOVA%20DOCUMENTACAO\Perfil%20Epidemiol&#243;gico\D.%20Vale\Perfil%202022.xls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\\10.5.5.17\Qualli\QUALIDADE\NOVA%20DOCUMENTA&#199;&#195;O\ISO\NOVA%20DOCUMENTACAO\Perfil%20Epidemiol&#243;gico\Unidades\D.%20Vale\Perfil%20D.Vale%202020.xls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\\10.5.5.6\Qualli\QUALIDADE\NOVA%20DOCUMENTA&#199;&#195;O\ISO\NOVA%20DOCUMENTACAO\Perfil%20Epidemiol&#243;gico\D.%20Vale\Perfil%202022.xls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\\10.5.5.17\Qualli\QUALIDADE\NOVA%20DOCUMENTA&#199;&#195;O\ISO\NOVA%20DOCUMENTACAO\Perfil%20Epidemiol&#243;gico\Unidades\D.%20Vale\Perfil%20D.Vale%202020.xls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\\10.5.5.6\Qualli\QUALIDADE\NOVA%20DOCUMENTA&#199;&#195;O\ISO\NOVA%20DOCUMENTACAO\Perfil%20Epidemiol&#243;gico\D.%20Vale\Perfil%202022.xls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\\10.5.5.17\Qualli\QUALIDADE\NOVA%20DOCUMENTA&#199;&#195;O\ISO\NOVA%20DOCUMENTACAO\Perfil%20Epidemiol&#243;gico\Unidades\D.%20Vale\Perfil%20D.Vale%202020.xls" TargetMode="Externa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file:///\\10.5.5.6\Qualli\QUALIDADE\NOVA%20DOCUMENTA&#199;&#195;O\ISO\NOVA%20DOCUMENTACAO\Perfil%20Epidemiol&#243;gico\D.%20Vale\Perfil%202022.xls" TargetMode="Externa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oleObject" Target="file:///\\10.5.5.17\Qualli\QUALIDADE\NOVA%20DOCUMENTA&#199;&#195;O\ISO\NOVA%20DOCUMENTACAO\Perfil%20Epidemiol&#243;gico\Unidades\D.%20Vale\Perfil%20D.Vale%202020.xls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8.1449150127241632E-2"/>
          <c:y val="0.16135585832193852"/>
          <c:w val="0.87229325070388464"/>
          <c:h val="0.83792931664802883"/>
        </c:manualLayout>
      </c:layout>
      <c:pie3DChart>
        <c:varyColors val="1"/>
        <c:ser>
          <c:idx val="0"/>
          <c:order val="0"/>
          <c:dLbls>
            <c:txPr>
              <a:bodyPr/>
              <a:lstStyle/>
              <a:p>
                <a:pPr>
                  <a:defRPr sz="1100" b="1">
                    <a:latin typeface="Arial" pitchFamily="34" charset="0"/>
                    <a:cs typeface="Arial" pitchFamily="34" charset="0"/>
                  </a:defRPr>
                </a:pPr>
                <a:endParaRPr lang="pt-BR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</c:dLbls>
          <c:cat>
            <c:strRef>
              <c:f>Idade!$D$2:$D$5</c:f>
              <c:strCache>
                <c:ptCount val="4"/>
                <c:pt idx="0">
                  <c:v>0 a 12 anos</c:v>
                </c:pt>
                <c:pt idx="1">
                  <c:v>13 a 30 anos</c:v>
                </c:pt>
                <c:pt idx="2">
                  <c:v>31 a 65 anos</c:v>
                </c:pt>
                <c:pt idx="3">
                  <c:v>&gt; 65 anos</c:v>
                </c:pt>
              </c:strCache>
            </c:strRef>
          </c:cat>
          <c:val>
            <c:numRef>
              <c:f>Idade!$E$2:$E$5</c:f>
              <c:numCache>
                <c:formatCode>General</c:formatCode>
                <c:ptCount val="4"/>
                <c:pt idx="0">
                  <c:v>422</c:v>
                </c:pt>
                <c:pt idx="1">
                  <c:v>209</c:v>
                </c:pt>
                <c:pt idx="2">
                  <c:v>2678</c:v>
                </c:pt>
                <c:pt idx="3">
                  <c:v>1718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gap"/>
    <c:showDLblsOverMax val="0"/>
  </c:chart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"/>
          <c:y val="4.3733588867988372E-2"/>
          <c:w val="0.98142726333394281"/>
          <c:h val="0.95475662392815086"/>
        </c:manualLayout>
      </c:layout>
      <c:pie3DChart>
        <c:varyColors val="1"/>
        <c:ser>
          <c:idx val="0"/>
          <c:order val="0"/>
          <c:dLbls>
            <c:txPr>
              <a:bodyPr/>
              <a:lstStyle/>
              <a:p>
                <a:pPr>
                  <a:defRPr sz="1100" b="1"/>
                </a:pPr>
                <a:endParaRPr lang="pt-BR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</c:dLbls>
          <c:cat>
            <c:strRef>
              <c:f>Graficos!$H$19:$H$20</c:f>
              <c:strCache>
                <c:ptCount val="2"/>
                <c:pt idx="0">
                  <c:v>Não Hipertensos</c:v>
                </c:pt>
                <c:pt idx="1">
                  <c:v>Hipertensos</c:v>
                </c:pt>
              </c:strCache>
            </c:strRef>
          </c:cat>
          <c:val>
            <c:numRef>
              <c:f>Graficos!$I$19:$I$20</c:f>
              <c:numCache>
                <c:formatCode>General</c:formatCode>
                <c:ptCount val="2"/>
                <c:pt idx="0">
                  <c:v>3697</c:v>
                </c:pt>
                <c:pt idx="1">
                  <c:v>3337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gap"/>
    <c:showDLblsOverMax val="0"/>
  </c:chart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5694444444444444"/>
          <c:y val="0.17187621204467324"/>
          <c:w val="0.83333333333333348"/>
          <c:h val="0.78916681960108392"/>
        </c:manualLayout>
      </c:layout>
      <c:pie3D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4"/>
              </a:solidFill>
            </c:spPr>
          </c:dPt>
          <c:dPt>
            <c:idx val="1"/>
            <c:bubble3D val="0"/>
            <c:spPr>
              <a:solidFill>
                <a:schemeClr val="accent5"/>
              </a:solidFill>
            </c:spPr>
          </c:dPt>
          <c:dPt>
            <c:idx val="2"/>
            <c:bubble3D val="0"/>
            <c:spPr>
              <a:solidFill>
                <a:schemeClr val="accent2"/>
              </a:solidFill>
            </c:spPr>
          </c:dPt>
          <c:dLbls>
            <c:showLegendKey val="0"/>
            <c:showVal val="0"/>
            <c:showCatName val="1"/>
            <c:showSerName val="0"/>
            <c:showPercent val="1"/>
            <c:showBubbleSize val="0"/>
            <c:separator>
</c:separator>
            <c:showLeaderLines val="1"/>
          </c:dLbls>
          <c:cat>
            <c:strRef>
              <c:f>Exames!$E$2:$E$13</c:f>
              <c:strCache>
                <c:ptCount val="12"/>
                <c:pt idx="0">
                  <c:v>Mio</c:v>
                </c:pt>
                <c:pt idx="1">
                  <c:v>Osso</c:v>
                </c:pt>
                <c:pt idx="2">
                  <c:v>DMSA</c:v>
                </c:pt>
                <c:pt idx="3">
                  <c:v>DTPA</c:v>
                </c:pt>
                <c:pt idx="4">
                  <c:v>RGE</c:v>
                </c:pt>
                <c:pt idx="5">
                  <c:v>PCI</c:v>
                </c:pt>
                <c:pt idx="6">
                  <c:v>Planejamento</c:v>
                </c:pt>
                <c:pt idx="7">
                  <c:v>Medicação</c:v>
                </c:pt>
                <c:pt idx="8">
                  <c:v>Tireo</c:v>
                </c:pt>
                <c:pt idx="9">
                  <c:v>PET</c:v>
                </c:pt>
                <c:pt idx="10">
                  <c:v>Linfo</c:v>
                </c:pt>
                <c:pt idx="11">
                  <c:v>Tratamento</c:v>
                </c:pt>
              </c:strCache>
            </c:strRef>
          </c:cat>
          <c:val>
            <c:numRef>
              <c:f>Exames!$F$2:$F$13</c:f>
              <c:numCache>
                <c:formatCode>General</c:formatCode>
                <c:ptCount val="12"/>
                <c:pt idx="0">
                  <c:v>3338</c:v>
                </c:pt>
                <c:pt idx="1">
                  <c:v>1588</c:v>
                </c:pt>
                <c:pt idx="2">
                  <c:v>373</c:v>
                </c:pt>
                <c:pt idx="3">
                  <c:v>227</c:v>
                </c:pt>
                <c:pt idx="4">
                  <c:v>288</c:v>
                </c:pt>
                <c:pt idx="5">
                  <c:v>219</c:v>
                </c:pt>
                <c:pt idx="6">
                  <c:v>186</c:v>
                </c:pt>
                <c:pt idx="7">
                  <c:v>194</c:v>
                </c:pt>
                <c:pt idx="8">
                  <c:v>186</c:v>
                </c:pt>
                <c:pt idx="9">
                  <c:v>130</c:v>
                </c:pt>
                <c:pt idx="10">
                  <c:v>297</c:v>
                </c:pt>
                <c:pt idx="11">
                  <c:v>307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gap"/>
    <c:showDLblsOverMax val="0"/>
  </c:chart>
  <c:externalData r:id="rId1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3333339057190563"/>
          <c:y val="0"/>
          <c:w val="0.86470888013998259"/>
          <c:h val="1"/>
        </c:manualLayout>
      </c:layout>
      <c:pie3DChart>
        <c:varyColors val="1"/>
        <c:ser>
          <c:idx val="0"/>
          <c:order val="0"/>
          <c:dLbls>
            <c:txPr>
              <a:bodyPr/>
              <a:lstStyle/>
              <a:p>
                <a:pPr>
                  <a:defRPr sz="1100" b="1"/>
                </a:pPr>
                <a:endParaRPr lang="pt-BR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</c:dLbls>
          <c:cat>
            <c:strRef>
              <c:f>'exames 2022 (2)'!$E$2:$E$10</c:f>
              <c:strCache>
                <c:ptCount val="9"/>
                <c:pt idx="0">
                  <c:v>RGE</c:v>
                </c:pt>
                <c:pt idx="1">
                  <c:v>DMSA</c:v>
                </c:pt>
                <c:pt idx="2">
                  <c:v>Miocardio</c:v>
                </c:pt>
                <c:pt idx="3">
                  <c:v>Osso</c:v>
                </c:pt>
                <c:pt idx="4">
                  <c:v>DTPA</c:v>
                </c:pt>
                <c:pt idx="5">
                  <c:v>PCI Iodp</c:v>
                </c:pt>
                <c:pt idx="6">
                  <c:v>PET</c:v>
                </c:pt>
                <c:pt idx="7">
                  <c:v>Tratamento Iodo</c:v>
                </c:pt>
                <c:pt idx="8">
                  <c:v>Outros</c:v>
                </c:pt>
              </c:strCache>
            </c:strRef>
          </c:cat>
          <c:val>
            <c:numRef>
              <c:f>'exames 2022 (2)'!$F$2:$F$10</c:f>
              <c:numCache>
                <c:formatCode>#,##0</c:formatCode>
                <c:ptCount val="9"/>
                <c:pt idx="0">
                  <c:v>359</c:v>
                </c:pt>
                <c:pt idx="1">
                  <c:v>421</c:v>
                </c:pt>
                <c:pt idx="2">
                  <c:v>4397</c:v>
                </c:pt>
                <c:pt idx="3">
                  <c:v>2389</c:v>
                </c:pt>
                <c:pt idx="4">
                  <c:v>284</c:v>
                </c:pt>
                <c:pt idx="5">
                  <c:v>291</c:v>
                </c:pt>
                <c:pt idx="6">
                  <c:v>449</c:v>
                </c:pt>
                <c:pt idx="7">
                  <c:v>225</c:v>
                </c:pt>
                <c:pt idx="8">
                  <c:v>1260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gap"/>
    <c:showDLblsOverMax val="0"/>
  </c:chart>
  <c:externalData r:id="rId1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3.1944444444444442E-2"/>
          <c:y val="0"/>
          <c:w val="0.96805555555555556"/>
          <c:h val="0.94444444444444442"/>
        </c:manualLayout>
      </c:layout>
      <c:pie3DChart>
        <c:varyColors val="1"/>
        <c:ser>
          <c:idx val="0"/>
          <c:order val="0"/>
          <c:dLbls>
            <c:txPr>
              <a:bodyPr/>
              <a:lstStyle/>
              <a:p>
                <a:pPr>
                  <a:defRPr sz="1100" b="1">
                    <a:latin typeface="Arial" pitchFamily="34" charset="0"/>
                    <a:cs typeface="Arial" pitchFamily="34" charset="0"/>
                  </a:defRPr>
                </a:pPr>
                <a:endParaRPr lang="pt-BR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</c:dLbls>
          <c:cat>
            <c:strRef>
              <c:f>Sexo!$D$2:$D$3</c:f>
              <c:strCache>
                <c:ptCount val="2"/>
                <c:pt idx="0">
                  <c:v>Masculino</c:v>
                </c:pt>
                <c:pt idx="1">
                  <c:v>Feminino</c:v>
                </c:pt>
              </c:strCache>
            </c:strRef>
          </c:cat>
          <c:val>
            <c:numRef>
              <c:f>Sexo!$E$2:$E$3</c:f>
              <c:numCache>
                <c:formatCode>General</c:formatCode>
                <c:ptCount val="2"/>
                <c:pt idx="0">
                  <c:v>2246</c:v>
                </c:pt>
                <c:pt idx="1">
                  <c:v>2779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gap"/>
    <c:showDLblsOverMax val="0"/>
  </c:chart>
  <c:externalData r:id="rId1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"/>
          <c:y val="6.661311740890688E-2"/>
          <c:w val="0.9644343765589094"/>
          <c:h val="0.93258753036437247"/>
        </c:manualLayout>
      </c:layout>
      <c:pie3DChart>
        <c:varyColors val="1"/>
        <c:ser>
          <c:idx val="0"/>
          <c:order val="0"/>
          <c:dLbls>
            <c:txPr>
              <a:bodyPr/>
              <a:lstStyle/>
              <a:p>
                <a:pPr>
                  <a:defRPr sz="1100" b="1"/>
                </a:pPr>
                <a:endParaRPr lang="pt-BR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</c:dLbls>
          <c:cat>
            <c:strRef>
              <c:f>Graficos!$H$2:$H$3</c:f>
              <c:strCache>
                <c:ptCount val="2"/>
                <c:pt idx="0">
                  <c:v>Feminino</c:v>
                </c:pt>
                <c:pt idx="1">
                  <c:v>Masculino</c:v>
                </c:pt>
              </c:strCache>
            </c:strRef>
          </c:cat>
          <c:val>
            <c:numRef>
              <c:f>Graficos!$I$2:$I$3</c:f>
              <c:numCache>
                <c:formatCode>General</c:formatCode>
                <c:ptCount val="2"/>
                <c:pt idx="0">
                  <c:v>3919</c:v>
                </c:pt>
                <c:pt idx="1">
                  <c:v>3113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gap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1.6039028043336276E-2"/>
          <c:y val="3.9351851851851853E-2"/>
          <c:w val="0.98396097195666377"/>
          <c:h val="0.96064814814814814"/>
        </c:manualLayout>
      </c:layout>
      <c:pie3DChart>
        <c:varyColors val="1"/>
        <c:ser>
          <c:idx val="0"/>
          <c:order val="0"/>
          <c:dLbls>
            <c:txPr>
              <a:bodyPr/>
              <a:lstStyle/>
              <a:p>
                <a:pPr>
                  <a:defRPr sz="1100" b="1"/>
                </a:pPr>
                <a:endParaRPr lang="pt-BR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</c:dLbls>
          <c:cat>
            <c:strRef>
              <c:f>Graficos!$N$19:$N$22</c:f>
              <c:strCache>
                <c:ptCount val="4"/>
                <c:pt idx="0">
                  <c:v>0 a 12 Anos</c:v>
                </c:pt>
                <c:pt idx="1">
                  <c:v>13 a 30 Anos</c:v>
                </c:pt>
                <c:pt idx="2">
                  <c:v>31 a 65 Anos</c:v>
                </c:pt>
                <c:pt idx="3">
                  <c:v>&gt; 65 Anos</c:v>
                </c:pt>
              </c:strCache>
            </c:strRef>
          </c:cat>
          <c:val>
            <c:numRef>
              <c:f>Graficos!$O$19:$O$22</c:f>
              <c:numCache>
                <c:formatCode>General</c:formatCode>
                <c:ptCount val="4"/>
                <c:pt idx="0">
                  <c:v>567</c:v>
                </c:pt>
                <c:pt idx="1">
                  <c:v>263</c:v>
                </c:pt>
                <c:pt idx="2">
                  <c:v>3440</c:v>
                </c:pt>
                <c:pt idx="3">
                  <c:v>2764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gap"/>
    <c:showDLblsOverMax val="0"/>
  </c:chart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4.027777777777778E-2"/>
          <c:y val="7.5336129187886E-2"/>
          <c:w val="0.95972222222222225"/>
          <c:h val="0.92171461260748921"/>
        </c:manualLayout>
      </c:layout>
      <c:pie3D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3"/>
              </a:solidFill>
            </c:spPr>
          </c:dPt>
          <c:dPt>
            <c:idx val="1"/>
            <c:bubble3D val="0"/>
            <c:spPr>
              <a:solidFill>
                <a:schemeClr val="accent4"/>
              </a:solidFill>
            </c:spPr>
          </c:dPt>
          <c:dPt>
            <c:idx val="2"/>
            <c:bubble3D val="0"/>
            <c:spPr>
              <a:solidFill>
                <a:schemeClr val="accent5"/>
              </a:solidFill>
            </c:spPr>
          </c:dPt>
          <c:dPt>
            <c:idx val="3"/>
            <c:bubble3D val="0"/>
            <c:spPr>
              <a:solidFill>
                <a:schemeClr val="accent2"/>
              </a:solidFill>
            </c:spPr>
          </c:dPt>
          <c:dLbls>
            <c:txPr>
              <a:bodyPr/>
              <a:lstStyle/>
              <a:p>
                <a:pPr>
                  <a:defRPr sz="1000" b="1">
                    <a:latin typeface="Arial" pitchFamily="34" charset="0"/>
                    <a:cs typeface="Arial" pitchFamily="34" charset="0"/>
                  </a:defRPr>
                </a:pPr>
                <a:endParaRPr lang="pt-BR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</c:dLbls>
          <c:cat>
            <c:strRef>
              <c:f>Escolaridade!$D$2:$D$5</c:f>
              <c:strCache>
                <c:ptCount val="4"/>
                <c:pt idx="0">
                  <c:v>Fundamental</c:v>
                </c:pt>
                <c:pt idx="1">
                  <c:v>Médio</c:v>
                </c:pt>
                <c:pt idx="2">
                  <c:v>Superior</c:v>
                </c:pt>
                <c:pt idx="3">
                  <c:v>Não alfabetizado</c:v>
                </c:pt>
              </c:strCache>
            </c:strRef>
          </c:cat>
          <c:val>
            <c:numRef>
              <c:f>Escolaridade!$E$2:$E$5</c:f>
              <c:numCache>
                <c:formatCode>General</c:formatCode>
                <c:ptCount val="4"/>
                <c:pt idx="0">
                  <c:v>1464</c:v>
                </c:pt>
                <c:pt idx="1">
                  <c:v>3563</c:v>
                </c:pt>
                <c:pt idx="2">
                  <c:v>1401</c:v>
                </c:pt>
                <c:pt idx="3">
                  <c:v>384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gap"/>
    <c:showDLblsOverMax val="0"/>
  </c:chart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4.7016102059343497E-4"/>
          <c:y val="8.6701879313575717E-2"/>
          <c:w val="0.94512069908314356"/>
          <c:h val="0.91130351374786012"/>
        </c:manualLayout>
      </c:layout>
      <c:pie3DChart>
        <c:varyColors val="1"/>
        <c:ser>
          <c:idx val="0"/>
          <c:order val="0"/>
          <c:dLbls>
            <c:txPr>
              <a:bodyPr/>
              <a:lstStyle/>
              <a:p>
                <a:pPr>
                  <a:defRPr sz="1100" b="1">
                    <a:latin typeface="+mn-lt"/>
                  </a:defRPr>
                </a:pPr>
                <a:endParaRPr lang="pt-BR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</c:dLbls>
          <c:cat>
            <c:strRef>
              <c:f>Graficos!$N$2:$N$5</c:f>
              <c:strCache>
                <c:ptCount val="4"/>
                <c:pt idx="0">
                  <c:v>Fundamental </c:v>
                </c:pt>
                <c:pt idx="1">
                  <c:v>Médio</c:v>
                </c:pt>
                <c:pt idx="2">
                  <c:v>Não Alfabétizado</c:v>
                </c:pt>
                <c:pt idx="3">
                  <c:v>Superior</c:v>
                </c:pt>
              </c:strCache>
            </c:strRef>
          </c:cat>
          <c:val>
            <c:numRef>
              <c:f>Graficos!$O$2:$O$5</c:f>
              <c:numCache>
                <c:formatCode>General</c:formatCode>
                <c:ptCount val="4"/>
                <c:pt idx="0">
                  <c:v>2066</c:v>
                </c:pt>
                <c:pt idx="1">
                  <c:v>2597</c:v>
                </c:pt>
                <c:pt idx="2">
                  <c:v>445</c:v>
                </c:pt>
                <c:pt idx="3">
                  <c:v>1925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gap"/>
    <c:showDLblsOverMax val="0"/>
  </c:chart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2447069710880064"/>
          <c:y val="7.5417482917223541E-2"/>
          <c:w val="0.87552930289119935"/>
          <c:h val="0.84916503416555289"/>
        </c:manualLayout>
      </c:layout>
      <c:pie3DChart>
        <c:varyColors val="1"/>
        <c:ser>
          <c:idx val="0"/>
          <c:order val="0"/>
          <c:dPt>
            <c:idx val="0"/>
            <c:bubble3D val="0"/>
            <c:spPr>
              <a:solidFill>
                <a:srgbClr val="00B0F0"/>
              </a:solidFill>
            </c:spPr>
          </c:dPt>
          <c:dPt>
            <c:idx val="2"/>
            <c:bubble3D val="0"/>
            <c:spPr>
              <a:solidFill>
                <a:schemeClr val="accent4"/>
              </a:solidFill>
            </c:spPr>
          </c:dPt>
          <c:dPt>
            <c:idx val="3"/>
            <c:bubble3D val="0"/>
            <c:spPr>
              <a:solidFill>
                <a:srgbClr val="92D050"/>
              </a:solidFill>
            </c:spPr>
          </c:dPt>
          <c:dPt>
            <c:idx val="4"/>
            <c:bubble3D val="0"/>
            <c:spPr>
              <a:solidFill>
                <a:srgbClr val="FF0000"/>
              </a:solidFill>
            </c:spPr>
          </c:dPt>
          <c:dLbls>
            <c:txPr>
              <a:bodyPr/>
              <a:lstStyle/>
              <a:p>
                <a:pPr>
                  <a:defRPr b="1">
                    <a:latin typeface="Arial" pitchFamily="34" charset="0"/>
                    <a:cs typeface="Arial" pitchFamily="34" charset="0"/>
                  </a:defRPr>
                </a:pPr>
                <a:endParaRPr lang="pt-BR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</c:dLbls>
          <c:cat>
            <c:strRef>
              <c:f>Convenios!$S$2:$S$9</c:f>
              <c:strCache>
                <c:ptCount val="8"/>
                <c:pt idx="0">
                  <c:v>Outros convenios</c:v>
                </c:pt>
                <c:pt idx="1">
                  <c:v>Unimed</c:v>
                </c:pt>
                <c:pt idx="2">
                  <c:v>Sul América</c:v>
                </c:pt>
                <c:pt idx="3">
                  <c:v>SUS</c:v>
                </c:pt>
                <c:pt idx="4">
                  <c:v>Particular</c:v>
                </c:pt>
                <c:pt idx="5">
                  <c:v>São Francisco</c:v>
                </c:pt>
                <c:pt idx="6">
                  <c:v>Grupo S. Jose</c:v>
                </c:pt>
                <c:pt idx="7">
                  <c:v>Bradesco</c:v>
                </c:pt>
              </c:strCache>
            </c:strRef>
          </c:cat>
          <c:val>
            <c:numRef>
              <c:f>Convenios!$T$2:$T$9</c:f>
              <c:numCache>
                <c:formatCode>General</c:formatCode>
                <c:ptCount val="8"/>
                <c:pt idx="0">
                  <c:v>844</c:v>
                </c:pt>
                <c:pt idx="1">
                  <c:v>907</c:v>
                </c:pt>
                <c:pt idx="2">
                  <c:v>448</c:v>
                </c:pt>
                <c:pt idx="3">
                  <c:v>1636</c:v>
                </c:pt>
                <c:pt idx="4">
                  <c:v>163</c:v>
                </c:pt>
                <c:pt idx="5">
                  <c:v>119</c:v>
                </c:pt>
                <c:pt idx="6">
                  <c:v>364</c:v>
                </c:pt>
                <c:pt idx="7">
                  <c:v>176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gap"/>
    <c:showDLblsOverMax val="0"/>
  </c:chart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5.9803025084168147E-2"/>
          <c:y val="0.10921293430825833"/>
          <c:w val="0.89387869168698575"/>
          <c:h val="0.85801392300981516"/>
        </c:manualLayout>
      </c:layout>
      <c:pie3DChart>
        <c:varyColors val="1"/>
        <c:ser>
          <c:idx val="0"/>
          <c:order val="0"/>
          <c:dLbls>
            <c:txPr>
              <a:bodyPr/>
              <a:lstStyle/>
              <a:p>
                <a:pPr>
                  <a:defRPr sz="1100" b="1"/>
                </a:pPr>
                <a:endParaRPr lang="pt-BR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</c:dLbls>
          <c:cat>
            <c:strRef>
              <c:f>Graficos!$A$2:$A$10</c:f>
              <c:strCache>
                <c:ptCount val="9"/>
                <c:pt idx="0">
                  <c:v>Bradesco</c:v>
                </c:pt>
                <c:pt idx="1">
                  <c:v>Grupo São Jose</c:v>
                </c:pt>
                <c:pt idx="2">
                  <c:v>Particular</c:v>
                </c:pt>
                <c:pt idx="3">
                  <c:v>Pref.SJC</c:v>
                </c:pt>
                <c:pt idx="4">
                  <c:v>STA Casa</c:v>
                </c:pt>
                <c:pt idx="5">
                  <c:v>São Francisco</c:v>
                </c:pt>
                <c:pt idx="6">
                  <c:v>Sul América</c:v>
                </c:pt>
                <c:pt idx="7">
                  <c:v>Unimed</c:v>
                </c:pt>
                <c:pt idx="8">
                  <c:v>Outros</c:v>
                </c:pt>
              </c:strCache>
            </c:strRef>
          </c:cat>
          <c:val>
            <c:numRef>
              <c:f>Graficos!$B$2:$B$10</c:f>
              <c:numCache>
                <c:formatCode>General</c:formatCode>
                <c:ptCount val="9"/>
                <c:pt idx="0">
                  <c:v>311</c:v>
                </c:pt>
                <c:pt idx="1">
                  <c:v>362</c:v>
                </c:pt>
                <c:pt idx="2">
                  <c:v>351</c:v>
                </c:pt>
                <c:pt idx="3">
                  <c:v>1686</c:v>
                </c:pt>
                <c:pt idx="4">
                  <c:v>982</c:v>
                </c:pt>
                <c:pt idx="5">
                  <c:v>115</c:v>
                </c:pt>
                <c:pt idx="6">
                  <c:v>545</c:v>
                </c:pt>
                <c:pt idx="7">
                  <c:v>972</c:v>
                </c:pt>
                <c:pt idx="8">
                  <c:v>1269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gap"/>
    <c:showDLblsOverMax val="0"/>
  </c:chart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9.3055555555555586E-2"/>
          <c:y val="0.11342592592592594"/>
          <c:w val="0.8666666666666667"/>
          <c:h val="0.82407407407407429"/>
        </c:manualLayout>
      </c:layout>
      <c:pie3D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2">
                  <a:lumMod val="40000"/>
                  <a:lumOff val="60000"/>
                </a:schemeClr>
              </a:solidFill>
            </c:spPr>
          </c:dPt>
          <c:dPt>
            <c:idx val="1"/>
            <c:bubble3D val="0"/>
            <c:spPr>
              <a:solidFill>
                <a:schemeClr val="accent5">
                  <a:lumMod val="60000"/>
                  <a:lumOff val="40000"/>
                </a:schemeClr>
              </a:solidFill>
            </c:spPr>
          </c:dPt>
          <c:dLbls>
            <c:txPr>
              <a:bodyPr/>
              <a:lstStyle/>
              <a:p>
                <a:pPr>
                  <a:defRPr sz="1200" b="1">
                    <a:latin typeface="Arial" pitchFamily="34" charset="0"/>
                    <a:cs typeface="Arial" pitchFamily="34" charset="0"/>
                  </a:defRPr>
                </a:pPr>
                <a:endParaRPr lang="pt-BR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</c:dLbls>
          <c:cat>
            <c:strRef>
              <c:f>Diabeticos!$D$2:$D$3</c:f>
              <c:strCache>
                <c:ptCount val="2"/>
                <c:pt idx="0">
                  <c:v>Não diabéticos</c:v>
                </c:pt>
                <c:pt idx="1">
                  <c:v>Diabéticos</c:v>
                </c:pt>
              </c:strCache>
            </c:strRef>
          </c:cat>
          <c:val>
            <c:numRef>
              <c:f>Diabeticos!$E$2:$E$3</c:f>
              <c:numCache>
                <c:formatCode>General</c:formatCode>
                <c:ptCount val="2"/>
                <c:pt idx="0">
                  <c:v>3910</c:v>
                </c:pt>
                <c:pt idx="1">
                  <c:v>1116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gap"/>
    <c:showDLblsOverMax val="0"/>
  </c:chart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2.7638494422159106E-2"/>
          <c:y val="0.11298545855880794"/>
          <c:w val="0.93019738383158146"/>
          <c:h val="0.88701454144119207"/>
        </c:manualLayout>
      </c:layout>
      <c:pie3DChart>
        <c:varyColors val="1"/>
        <c:ser>
          <c:idx val="0"/>
          <c:order val="0"/>
          <c:dLbls>
            <c:txPr>
              <a:bodyPr/>
              <a:lstStyle/>
              <a:p>
                <a:pPr>
                  <a:defRPr sz="1100" b="1"/>
                </a:pPr>
                <a:endParaRPr lang="pt-BR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</c:dLbls>
          <c:cat>
            <c:strRef>
              <c:f>Graficos!$A$19:$A$20</c:f>
              <c:strCache>
                <c:ptCount val="2"/>
                <c:pt idx="0">
                  <c:v>Não Diabéticos</c:v>
                </c:pt>
                <c:pt idx="1">
                  <c:v>Diabéticos</c:v>
                </c:pt>
              </c:strCache>
            </c:strRef>
          </c:cat>
          <c:val>
            <c:numRef>
              <c:f>Graficos!$B$19:$B$20</c:f>
              <c:numCache>
                <c:formatCode>General</c:formatCode>
                <c:ptCount val="2"/>
                <c:pt idx="0">
                  <c:v>5327</c:v>
                </c:pt>
                <c:pt idx="1">
                  <c:v>1707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gap"/>
    <c:showDLblsOverMax val="0"/>
  </c:chart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5.4166666666666682E-2"/>
          <c:y val="7.870370370370372E-2"/>
          <c:w val="0.8944444444444446"/>
          <c:h val="0.85185185185185197"/>
        </c:manualLayout>
      </c:layout>
      <c:pie3D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6"/>
              </a:solidFill>
            </c:spPr>
          </c:dPt>
          <c:dPt>
            <c:idx val="1"/>
            <c:bubble3D val="0"/>
            <c:spPr>
              <a:solidFill>
                <a:schemeClr val="accent4"/>
              </a:solidFill>
            </c:spPr>
          </c:dPt>
          <c:dLbls>
            <c:txPr>
              <a:bodyPr/>
              <a:lstStyle/>
              <a:p>
                <a:pPr>
                  <a:defRPr sz="1100" b="1">
                    <a:latin typeface="Arial" pitchFamily="34" charset="0"/>
                    <a:cs typeface="Arial" pitchFamily="34" charset="0"/>
                  </a:defRPr>
                </a:pPr>
                <a:endParaRPr lang="pt-BR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</c:dLbls>
          <c:cat>
            <c:strRef>
              <c:f>Hipertensos!$D$2:$D$3</c:f>
              <c:strCache>
                <c:ptCount val="2"/>
                <c:pt idx="0">
                  <c:v>Não hipertensos</c:v>
                </c:pt>
                <c:pt idx="1">
                  <c:v>Hipertensos</c:v>
                </c:pt>
              </c:strCache>
            </c:strRef>
          </c:cat>
          <c:val>
            <c:numRef>
              <c:f>Hipertensos!$E$2:$E$3</c:f>
              <c:numCache>
                <c:formatCode>General</c:formatCode>
                <c:ptCount val="2"/>
                <c:pt idx="0">
                  <c:v>2707</c:v>
                </c:pt>
                <c:pt idx="1">
                  <c:v>2319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gap"/>
    <c:showDLblsOverMax val="0"/>
  </c:chart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x-none"/>
              <a:t>Click to edit Master title style</a:t>
            </a:r>
            <a:endParaRPr lang="pt-B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x-none"/>
              <a:t>Click to edit Master subtitle style</a:t>
            </a:r>
            <a:endParaRPr lang="pt-B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E41CEF-60DC-E149-B8D2-2D9DFFC2D1C2}" type="datetimeFigureOut">
              <a:rPr lang="pt-BR" smtClean="0"/>
              <a:pPr/>
              <a:t>09/05/2023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90C5E-1785-164F-959F-2DA7196EAEC8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/>
              <a:t>Click to edit Master title style</a:t>
            </a:r>
            <a:endParaRPr lang="pt-B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x-none"/>
              <a:t>Click to edit Master text styles</a:t>
            </a:r>
          </a:p>
          <a:p>
            <a:pPr lvl="1"/>
            <a:r>
              <a:rPr lang="x-none"/>
              <a:t>Second level</a:t>
            </a:r>
          </a:p>
          <a:p>
            <a:pPr lvl="2"/>
            <a:r>
              <a:rPr lang="x-none"/>
              <a:t>Third level</a:t>
            </a:r>
          </a:p>
          <a:p>
            <a:pPr lvl="3"/>
            <a:r>
              <a:rPr lang="x-none"/>
              <a:t>Fourth level</a:t>
            </a:r>
          </a:p>
          <a:p>
            <a:pPr lvl="4"/>
            <a:r>
              <a:rPr lang="x-none"/>
              <a:t>Fifth level</a:t>
            </a:r>
            <a:endParaRPr lang="pt-B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E41CEF-60DC-E149-B8D2-2D9DFFC2D1C2}" type="datetimeFigureOut">
              <a:rPr lang="pt-BR" smtClean="0"/>
              <a:pPr/>
              <a:t>09/05/2023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90C5E-1785-164F-959F-2DA7196EAEC8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x-none"/>
              <a:t>Click to edit Master title style</a:t>
            </a:r>
            <a:endParaRPr lang="pt-B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x-none"/>
              <a:t>Click to edit Master text styles</a:t>
            </a:r>
          </a:p>
          <a:p>
            <a:pPr lvl="1"/>
            <a:r>
              <a:rPr lang="x-none"/>
              <a:t>Second level</a:t>
            </a:r>
          </a:p>
          <a:p>
            <a:pPr lvl="2"/>
            <a:r>
              <a:rPr lang="x-none"/>
              <a:t>Third level</a:t>
            </a:r>
          </a:p>
          <a:p>
            <a:pPr lvl="3"/>
            <a:r>
              <a:rPr lang="x-none"/>
              <a:t>Fourth level</a:t>
            </a:r>
          </a:p>
          <a:p>
            <a:pPr lvl="4"/>
            <a:r>
              <a:rPr lang="x-none"/>
              <a:t>Fifth level</a:t>
            </a:r>
            <a:endParaRPr lang="pt-B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E41CEF-60DC-E149-B8D2-2D9DFFC2D1C2}" type="datetimeFigureOut">
              <a:rPr lang="pt-BR" smtClean="0"/>
              <a:pPr/>
              <a:t>09/05/2023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90C5E-1785-164F-959F-2DA7196EAEC8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/>
              <a:t>Click to edit Master title style</a:t>
            </a:r>
            <a:endParaRPr lang="pt-B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x-none"/>
              <a:t>Click to edit Master text styles</a:t>
            </a:r>
          </a:p>
          <a:p>
            <a:pPr lvl="1"/>
            <a:r>
              <a:rPr lang="x-none"/>
              <a:t>Second level</a:t>
            </a:r>
          </a:p>
          <a:p>
            <a:pPr lvl="2"/>
            <a:r>
              <a:rPr lang="x-none"/>
              <a:t>Third level</a:t>
            </a:r>
          </a:p>
          <a:p>
            <a:pPr lvl="3"/>
            <a:r>
              <a:rPr lang="x-none"/>
              <a:t>Fourth level</a:t>
            </a:r>
          </a:p>
          <a:p>
            <a:pPr lvl="4"/>
            <a:r>
              <a:rPr lang="x-none"/>
              <a:t>Fifth level</a:t>
            </a:r>
            <a:endParaRPr lang="pt-B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E41CEF-60DC-E149-B8D2-2D9DFFC2D1C2}" type="datetimeFigureOut">
              <a:rPr lang="pt-BR" smtClean="0"/>
              <a:pPr/>
              <a:t>09/05/2023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90C5E-1785-164F-959F-2DA7196EAEC8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x-none"/>
              <a:t>Click to edit Master title style</a:t>
            </a:r>
            <a:endParaRPr lang="pt-B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x-none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E41CEF-60DC-E149-B8D2-2D9DFFC2D1C2}" type="datetimeFigureOut">
              <a:rPr lang="pt-BR" smtClean="0"/>
              <a:pPr/>
              <a:t>09/05/2023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90C5E-1785-164F-959F-2DA7196EAEC8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/>
              <a:t>Click to edit Master title style</a:t>
            </a:r>
            <a:endParaRPr lang="pt-B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x-none"/>
              <a:t>Click to edit Master text styles</a:t>
            </a:r>
          </a:p>
          <a:p>
            <a:pPr lvl="1"/>
            <a:r>
              <a:rPr lang="x-none"/>
              <a:t>Second level</a:t>
            </a:r>
          </a:p>
          <a:p>
            <a:pPr lvl="2"/>
            <a:r>
              <a:rPr lang="x-none"/>
              <a:t>Third level</a:t>
            </a:r>
          </a:p>
          <a:p>
            <a:pPr lvl="3"/>
            <a:r>
              <a:rPr lang="x-none"/>
              <a:t>Fourth level</a:t>
            </a:r>
          </a:p>
          <a:p>
            <a:pPr lvl="4"/>
            <a:r>
              <a:rPr lang="x-none"/>
              <a:t>Fifth level</a:t>
            </a:r>
            <a:endParaRPr lang="pt-B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x-none"/>
              <a:t>Click to edit Master text styles</a:t>
            </a:r>
          </a:p>
          <a:p>
            <a:pPr lvl="1"/>
            <a:r>
              <a:rPr lang="x-none"/>
              <a:t>Second level</a:t>
            </a:r>
          </a:p>
          <a:p>
            <a:pPr lvl="2"/>
            <a:r>
              <a:rPr lang="x-none"/>
              <a:t>Third level</a:t>
            </a:r>
          </a:p>
          <a:p>
            <a:pPr lvl="3"/>
            <a:r>
              <a:rPr lang="x-none"/>
              <a:t>Fourth level</a:t>
            </a:r>
          </a:p>
          <a:p>
            <a:pPr lvl="4"/>
            <a:r>
              <a:rPr lang="x-none"/>
              <a:t>Fifth level</a:t>
            </a:r>
            <a:endParaRPr lang="pt-B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E41CEF-60DC-E149-B8D2-2D9DFFC2D1C2}" type="datetimeFigureOut">
              <a:rPr lang="pt-BR" smtClean="0"/>
              <a:pPr/>
              <a:t>09/05/2023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90C5E-1785-164F-959F-2DA7196EAEC8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x-none"/>
              <a:t>Click to edit Master title style</a:t>
            </a:r>
            <a:endParaRPr lang="pt-B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x-none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x-none"/>
              <a:t>Click to edit Master text styles</a:t>
            </a:r>
          </a:p>
          <a:p>
            <a:pPr lvl="1"/>
            <a:r>
              <a:rPr lang="x-none"/>
              <a:t>Second level</a:t>
            </a:r>
          </a:p>
          <a:p>
            <a:pPr lvl="2"/>
            <a:r>
              <a:rPr lang="x-none"/>
              <a:t>Third level</a:t>
            </a:r>
          </a:p>
          <a:p>
            <a:pPr lvl="3"/>
            <a:r>
              <a:rPr lang="x-none"/>
              <a:t>Fourth level</a:t>
            </a:r>
          </a:p>
          <a:p>
            <a:pPr lvl="4"/>
            <a:r>
              <a:rPr lang="x-none"/>
              <a:t>Fifth level</a:t>
            </a:r>
            <a:endParaRPr lang="pt-B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x-none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x-none"/>
              <a:t>Click to edit Master text styles</a:t>
            </a:r>
          </a:p>
          <a:p>
            <a:pPr lvl="1"/>
            <a:r>
              <a:rPr lang="x-none"/>
              <a:t>Second level</a:t>
            </a:r>
          </a:p>
          <a:p>
            <a:pPr lvl="2"/>
            <a:r>
              <a:rPr lang="x-none"/>
              <a:t>Third level</a:t>
            </a:r>
          </a:p>
          <a:p>
            <a:pPr lvl="3"/>
            <a:r>
              <a:rPr lang="x-none"/>
              <a:t>Fourth level</a:t>
            </a:r>
          </a:p>
          <a:p>
            <a:pPr lvl="4"/>
            <a:r>
              <a:rPr lang="x-none"/>
              <a:t>Fifth level</a:t>
            </a:r>
            <a:endParaRPr lang="pt-B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E41CEF-60DC-E149-B8D2-2D9DFFC2D1C2}" type="datetimeFigureOut">
              <a:rPr lang="pt-BR" smtClean="0"/>
              <a:pPr/>
              <a:t>09/05/2023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90C5E-1785-164F-959F-2DA7196EAEC8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/>
              <a:t>Click to edit Master title style</a:t>
            </a:r>
            <a:endParaRPr lang="pt-B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E41CEF-60DC-E149-B8D2-2D9DFFC2D1C2}" type="datetimeFigureOut">
              <a:rPr lang="pt-BR" smtClean="0"/>
              <a:pPr/>
              <a:t>09/05/2023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90C5E-1785-164F-959F-2DA7196EAEC8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E41CEF-60DC-E149-B8D2-2D9DFFC2D1C2}" type="datetimeFigureOut">
              <a:rPr lang="pt-BR" smtClean="0"/>
              <a:pPr/>
              <a:t>09/05/2023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90C5E-1785-164F-959F-2DA7196EAEC8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x-none"/>
              <a:t>Click to edit Master title style</a:t>
            </a:r>
            <a:endParaRPr lang="pt-B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x-none"/>
              <a:t>Click to edit Master text styles</a:t>
            </a:r>
          </a:p>
          <a:p>
            <a:pPr lvl="1"/>
            <a:r>
              <a:rPr lang="x-none"/>
              <a:t>Second level</a:t>
            </a:r>
          </a:p>
          <a:p>
            <a:pPr lvl="2"/>
            <a:r>
              <a:rPr lang="x-none"/>
              <a:t>Third level</a:t>
            </a:r>
          </a:p>
          <a:p>
            <a:pPr lvl="3"/>
            <a:r>
              <a:rPr lang="x-none"/>
              <a:t>Fourth level</a:t>
            </a:r>
          </a:p>
          <a:p>
            <a:pPr lvl="4"/>
            <a:r>
              <a:rPr lang="x-none"/>
              <a:t>Fifth level</a:t>
            </a:r>
            <a:endParaRPr lang="pt-B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x-none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E41CEF-60DC-E149-B8D2-2D9DFFC2D1C2}" type="datetimeFigureOut">
              <a:rPr lang="pt-BR" smtClean="0"/>
              <a:pPr/>
              <a:t>09/05/2023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90C5E-1785-164F-959F-2DA7196EAEC8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x-none"/>
              <a:t>Click to edit Master title style</a:t>
            </a:r>
            <a:endParaRPr lang="pt-B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x-none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E41CEF-60DC-E149-B8D2-2D9DFFC2D1C2}" type="datetimeFigureOut">
              <a:rPr lang="pt-BR" smtClean="0"/>
              <a:pPr/>
              <a:t>09/05/2023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90C5E-1785-164F-959F-2DA7196EAEC8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x-none"/>
              <a:t>Click to edit Master title style</a:t>
            </a:r>
            <a:endParaRPr lang="pt-B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x-none"/>
              <a:t>Click to edit Master text styles</a:t>
            </a:r>
          </a:p>
          <a:p>
            <a:pPr lvl="1"/>
            <a:r>
              <a:rPr lang="x-none"/>
              <a:t>Second level</a:t>
            </a:r>
          </a:p>
          <a:p>
            <a:pPr lvl="2"/>
            <a:r>
              <a:rPr lang="x-none"/>
              <a:t>Third level</a:t>
            </a:r>
          </a:p>
          <a:p>
            <a:pPr lvl="3"/>
            <a:r>
              <a:rPr lang="x-none"/>
              <a:t>Fourth level</a:t>
            </a:r>
          </a:p>
          <a:p>
            <a:pPr lvl="4"/>
            <a:r>
              <a:rPr lang="x-none"/>
              <a:t>Fifth level</a:t>
            </a:r>
            <a:endParaRPr lang="pt-B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E41CEF-60DC-E149-B8D2-2D9DFFC2D1C2}" type="datetimeFigureOut">
              <a:rPr lang="pt-BR" smtClean="0"/>
              <a:pPr/>
              <a:t>09/05/2023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490C5E-1785-164F-959F-2DA7196EAEC8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2.xml"/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4.xml"/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661399" y="254848"/>
            <a:ext cx="337342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400" b="1" dirty="0"/>
              <a:t>PERFIL </a:t>
            </a:r>
            <a:r>
              <a:rPr lang="pt-BR" sz="2400" b="1" dirty="0" smtClean="0"/>
              <a:t>EPIDEMIOLOGICO</a:t>
            </a:r>
            <a:endParaRPr lang="pt-BR" sz="24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2933602" y="776419"/>
            <a:ext cx="30027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Unidade São Jose dos Campos</a:t>
            </a:r>
            <a:endParaRPr lang="pt-BR" dirty="0"/>
          </a:p>
        </p:txBody>
      </p:sp>
      <p:sp>
        <p:nvSpPr>
          <p:cNvPr id="8" name="TextBox 7"/>
          <p:cNvSpPr txBox="1"/>
          <p:nvPr/>
        </p:nvSpPr>
        <p:spPr>
          <a:xfrm>
            <a:off x="2720838" y="5854181"/>
            <a:ext cx="36916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b="1" dirty="0"/>
              <a:t>PREDOMÍNIO DE ADULTOS E IDOSOS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751529" y="1606108"/>
            <a:ext cx="14911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b="1" i="1" dirty="0">
                <a:solidFill>
                  <a:srgbClr val="FF0000"/>
                </a:solidFill>
              </a:rPr>
              <a:t>FAIXA ETÁRIA</a:t>
            </a:r>
          </a:p>
        </p:txBody>
      </p:sp>
      <p:sp>
        <p:nvSpPr>
          <p:cNvPr id="11" name="CaixaDeTexto 10"/>
          <p:cNvSpPr txBox="1"/>
          <p:nvPr/>
        </p:nvSpPr>
        <p:spPr>
          <a:xfrm>
            <a:off x="1596372" y="5058712"/>
            <a:ext cx="6527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b="1" dirty="0" smtClean="0"/>
              <a:t>2020</a:t>
            </a:r>
            <a:endParaRPr lang="pt-BR" b="1" dirty="0"/>
          </a:p>
        </p:txBody>
      </p:sp>
      <p:sp>
        <p:nvSpPr>
          <p:cNvPr id="2" name="CaixaDeTexto 1"/>
          <p:cNvSpPr txBox="1"/>
          <p:nvPr/>
        </p:nvSpPr>
        <p:spPr>
          <a:xfrm>
            <a:off x="2767613" y="1194572"/>
            <a:ext cx="32901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/>
              <a:t>Dados coletados em </a:t>
            </a:r>
            <a:r>
              <a:rPr lang="pt-BR" dirty="0" smtClean="0"/>
              <a:t>2020 </a:t>
            </a:r>
            <a:r>
              <a:rPr lang="pt-BR" dirty="0"/>
              <a:t>e </a:t>
            </a:r>
            <a:r>
              <a:rPr lang="pt-BR" dirty="0" smtClean="0"/>
              <a:t>2022</a:t>
            </a:r>
            <a:endParaRPr lang="pt-BR" dirty="0"/>
          </a:p>
        </p:txBody>
      </p:sp>
      <p:sp>
        <p:nvSpPr>
          <p:cNvPr id="13" name="CaixaDeTexto 12"/>
          <p:cNvSpPr txBox="1"/>
          <p:nvPr/>
        </p:nvSpPr>
        <p:spPr>
          <a:xfrm>
            <a:off x="6642090" y="5058712"/>
            <a:ext cx="6527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b="1" dirty="0" smtClean="0"/>
              <a:t>2022</a:t>
            </a:r>
            <a:endParaRPr lang="pt-BR" b="1" dirty="0"/>
          </a:p>
        </p:txBody>
      </p:sp>
      <p:graphicFrame>
        <p:nvGraphicFramePr>
          <p:cNvPr id="10" name="Gráfico 9"/>
          <p:cNvGraphicFramePr/>
          <p:nvPr>
            <p:extLst>
              <p:ext uri="{D42A27DB-BD31-4B8C-83A1-F6EECF244321}">
                <p14:modId xmlns:p14="http://schemas.microsoft.com/office/powerpoint/2010/main" val="562155659"/>
              </p:ext>
            </p:extLst>
          </p:nvPr>
        </p:nvGraphicFramePr>
        <p:xfrm>
          <a:off x="-124793" y="1975440"/>
          <a:ext cx="4691467" cy="30832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4" name="Gráfico 1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50132705"/>
              </p:ext>
            </p:extLst>
          </p:nvPr>
        </p:nvGraphicFramePr>
        <p:xfrm>
          <a:off x="4497085" y="2490783"/>
          <a:ext cx="4484078" cy="256792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2382410" y="5999315"/>
            <a:ext cx="33185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b="1" dirty="0"/>
              <a:t>PREDOMINIO DE ENSINO </a:t>
            </a:r>
            <a:r>
              <a:rPr lang="pt-BR" b="1" dirty="0" smtClean="0"/>
              <a:t>MÉDIO</a:t>
            </a:r>
            <a:endParaRPr lang="pt-BR" b="1" dirty="0"/>
          </a:p>
        </p:txBody>
      </p:sp>
      <p:sp>
        <p:nvSpPr>
          <p:cNvPr id="9" name="TextBox 8"/>
          <p:cNvSpPr txBox="1"/>
          <p:nvPr/>
        </p:nvSpPr>
        <p:spPr>
          <a:xfrm>
            <a:off x="3521210" y="1748570"/>
            <a:ext cx="16661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b="1" i="1" dirty="0">
                <a:solidFill>
                  <a:srgbClr val="FF0000"/>
                </a:solidFill>
              </a:rPr>
              <a:t>ESCOLARIDADE</a:t>
            </a:r>
          </a:p>
        </p:txBody>
      </p:sp>
      <p:sp>
        <p:nvSpPr>
          <p:cNvPr id="13" name="CaixaDeTexto 12"/>
          <p:cNvSpPr txBox="1"/>
          <p:nvPr/>
        </p:nvSpPr>
        <p:spPr>
          <a:xfrm>
            <a:off x="1701531" y="5261238"/>
            <a:ext cx="6527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b="1" dirty="0" smtClean="0"/>
              <a:t>2020</a:t>
            </a:r>
            <a:endParaRPr lang="pt-BR" b="1" dirty="0"/>
          </a:p>
        </p:txBody>
      </p:sp>
      <p:sp>
        <p:nvSpPr>
          <p:cNvPr id="15" name="CaixaDeTexto 14"/>
          <p:cNvSpPr txBox="1"/>
          <p:nvPr/>
        </p:nvSpPr>
        <p:spPr>
          <a:xfrm>
            <a:off x="6541775" y="5242570"/>
            <a:ext cx="6527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b="1" dirty="0" smtClean="0"/>
              <a:t>2022</a:t>
            </a:r>
            <a:endParaRPr lang="pt-BR" b="1" dirty="0"/>
          </a:p>
        </p:txBody>
      </p:sp>
      <p:sp>
        <p:nvSpPr>
          <p:cNvPr id="16" name="TextBox 3"/>
          <p:cNvSpPr txBox="1"/>
          <p:nvPr/>
        </p:nvSpPr>
        <p:spPr>
          <a:xfrm>
            <a:off x="2661399" y="254848"/>
            <a:ext cx="337342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400" b="1" dirty="0"/>
              <a:t>PERFIL </a:t>
            </a:r>
            <a:r>
              <a:rPr lang="pt-BR" sz="2400" b="1" dirty="0" smtClean="0"/>
              <a:t>EPIDEMIOLOGICO</a:t>
            </a:r>
            <a:endParaRPr lang="pt-BR" sz="2400" b="1" dirty="0"/>
          </a:p>
        </p:txBody>
      </p:sp>
      <p:sp>
        <p:nvSpPr>
          <p:cNvPr id="17" name="TextBox 4"/>
          <p:cNvSpPr txBox="1"/>
          <p:nvPr/>
        </p:nvSpPr>
        <p:spPr>
          <a:xfrm>
            <a:off x="2933602" y="804555"/>
            <a:ext cx="30027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Unidade São Jose dos Campos</a:t>
            </a:r>
            <a:endParaRPr lang="pt-BR" dirty="0"/>
          </a:p>
        </p:txBody>
      </p:sp>
      <p:graphicFrame>
        <p:nvGraphicFramePr>
          <p:cNvPr id="11" name="Gráfico 10"/>
          <p:cNvGraphicFramePr/>
          <p:nvPr>
            <p:extLst>
              <p:ext uri="{D42A27DB-BD31-4B8C-83A1-F6EECF244321}">
                <p14:modId xmlns:p14="http://schemas.microsoft.com/office/powerpoint/2010/main" val="2040351088"/>
              </p:ext>
            </p:extLst>
          </p:nvPr>
        </p:nvGraphicFramePr>
        <p:xfrm>
          <a:off x="-137026" y="2293034"/>
          <a:ext cx="4572000" cy="29682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2" name="CaixaDeTexto 11"/>
          <p:cNvSpPr txBox="1"/>
          <p:nvPr/>
        </p:nvSpPr>
        <p:spPr>
          <a:xfrm>
            <a:off x="2767613" y="1194572"/>
            <a:ext cx="32901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/>
              <a:t>Dados coletados em </a:t>
            </a:r>
            <a:r>
              <a:rPr lang="pt-BR" dirty="0" smtClean="0"/>
              <a:t>2020 </a:t>
            </a:r>
            <a:r>
              <a:rPr lang="pt-BR" dirty="0"/>
              <a:t>e </a:t>
            </a:r>
            <a:r>
              <a:rPr lang="pt-BR" dirty="0" smtClean="0"/>
              <a:t>2022</a:t>
            </a:r>
            <a:endParaRPr lang="pt-BR" dirty="0"/>
          </a:p>
        </p:txBody>
      </p:sp>
      <p:graphicFrame>
        <p:nvGraphicFramePr>
          <p:cNvPr id="14" name="Gráfico 1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56651746"/>
              </p:ext>
            </p:extLst>
          </p:nvPr>
        </p:nvGraphicFramePr>
        <p:xfrm>
          <a:off x="4560235" y="2117902"/>
          <a:ext cx="4709025" cy="314849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Box 14"/>
          <p:cNvSpPr txBox="1"/>
          <p:nvPr/>
        </p:nvSpPr>
        <p:spPr>
          <a:xfrm>
            <a:off x="3436364" y="1702189"/>
            <a:ext cx="20927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b="1" i="1" dirty="0">
                <a:solidFill>
                  <a:srgbClr val="FF0000"/>
                </a:solidFill>
              </a:rPr>
              <a:t>CONVENIO MÉDICO</a:t>
            </a:r>
          </a:p>
        </p:txBody>
      </p:sp>
      <p:sp>
        <p:nvSpPr>
          <p:cNvPr id="12" name="CaixaDeTexto 11"/>
          <p:cNvSpPr txBox="1"/>
          <p:nvPr/>
        </p:nvSpPr>
        <p:spPr>
          <a:xfrm>
            <a:off x="1882802" y="5482907"/>
            <a:ext cx="6527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b="1" dirty="0" smtClean="0"/>
              <a:t>2020</a:t>
            </a:r>
            <a:endParaRPr lang="pt-BR" b="1" dirty="0"/>
          </a:p>
        </p:txBody>
      </p:sp>
      <p:sp>
        <p:nvSpPr>
          <p:cNvPr id="13" name="TextBox 7"/>
          <p:cNvSpPr txBox="1"/>
          <p:nvPr/>
        </p:nvSpPr>
        <p:spPr>
          <a:xfrm>
            <a:off x="3362330" y="6036905"/>
            <a:ext cx="31088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 smtClean="0"/>
              <a:t> </a:t>
            </a:r>
            <a:r>
              <a:rPr lang="pt-BR" b="1" dirty="0" smtClean="0"/>
              <a:t>CONVENIO </a:t>
            </a:r>
            <a:r>
              <a:rPr lang="pt-BR" b="1" dirty="0" smtClean="0"/>
              <a:t>(</a:t>
            </a:r>
            <a:r>
              <a:rPr lang="pt-BR" b="1" dirty="0" smtClean="0"/>
              <a:t>MISTO)</a:t>
            </a:r>
            <a:endParaRPr lang="pt-BR" b="1" dirty="0"/>
          </a:p>
        </p:txBody>
      </p:sp>
      <p:sp>
        <p:nvSpPr>
          <p:cNvPr id="10" name="CaixaDeTexto 9"/>
          <p:cNvSpPr txBox="1"/>
          <p:nvPr/>
        </p:nvSpPr>
        <p:spPr>
          <a:xfrm>
            <a:off x="6704660" y="5465793"/>
            <a:ext cx="6527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b="1" dirty="0" smtClean="0"/>
              <a:t>2022</a:t>
            </a:r>
            <a:endParaRPr lang="pt-BR" b="1" dirty="0"/>
          </a:p>
        </p:txBody>
      </p:sp>
      <p:sp>
        <p:nvSpPr>
          <p:cNvPr id="14" name="TextBox 3"/>
          <p:cNvSpPr txBox="1"/>
          <p:nvPr/>
        </p:nvSpPr>
        <p:spPr>
          <a:xfrm>
            <a:off x="2703603" y="226712"/>
            <a:ext cx="337342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400" b="1" dirty="0"/>
              <a:t>PERFIL </a:t>
            </a:r>
            <a:r>
              <a:rPr lang="pt-BR" sz="2400" b="1" dirty="0" smtClean="0"/>
              <a:t>EPIDEMIOLOGICO</a:t>
            </a:r>
            <a:endParaRPr lang="pt-BR" sz="2400" b="1" dirty="0"/>
          </a:p>
        </p:txBody>
      </p:sp>
      <p:sp>
        <p:nvSpPr>
          <p:cNvPr id="16" name="TextBox 4"/>
          <p:cNvSpPr txBox="1"/>
          <p:nvPr/>
        </p:nvSpPr>
        <p:spPr>
          <a:xfrm>
            <a:off x="2933602" y="762351"/>
            <a:ext cx="30027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Unidade São Jose dos Campos</a:t>
            </a:r>
            <a:endParaRPr lang="pt-BR" dirty="0"/>
          </a:p>
        </p:txBody>
      </p:sp>
      <p:graphicFrame>
        <p:nvGraphicFramePr>
          <p:cNvPr id="19" name="Gráfico 18"/>
          <p:cNvGraphicFramePr/>
          <p:nvPr>
            <p:extLst>
              <p:ext uri="{D42A27DB-BD31-4B8C-83A1-F6EECF244321}">
                <p14:modId xmlns:p14="http://schemas.microsoft.com/office/powerpoint/2010/main" val="2781659346"/>
              </p:ext>
            </p:extLst>
          </p:nvPr>
        </p:nvGraphicFramePr>
        <p:xfrm>
          <a:off x="-278537" y="2533445"/>
          <a:ext cx="4713511" cy="29494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1" name="CaixaDeTexto 10"/>
          <p:cNvSpPr txBox="1"/>
          <p:nvPr/>
        </p:nvSpPr>
        <p:spPr>
          <a:xfrm>
            <a:off x="2767613" y="1194572"/>
            <a:ext cx="32901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/>
              <a:t>Dados coletados em </a:t>
            </a:r>
            <a:r>
              <a:rPr lang="pt-BR" dirty="0" smtClean="0"/>
              <a:t>2020 </a:t>
            </a:r>
            <a:r>
              <a:rPr lang="pt-BR" dirty="0"/>
              <a:t>e </a:t>
            </a:r>
            <a:r>
              <a:rPr lang="pt-BR" dirty="0" smtClean="0"/>
              <a:t>2022</a:t>
            </a:r>
            <a:endParaRPr lang="pt-BR" dirty="0"/>
          </a:p>
        </p:txBody>
      </p:sp>
      <p:graphicFrame>
        <p:nvGraphicFramePr>
          <p:cNvPr id="17" name="Gráfico 1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66331109"/>
              </p:ext>
            </p:extLst>
          </p:nvPr>
        </p:nvGraphicFramePr>
        <p:xfrm>
          <a:off x="4390315" y="2370550"/>
          <a:ext cx="4709026" cy="299058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2767613" y="5929515"/>
            <a:ext cx="34916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b="1" dirty="0"/>
              <a:t>PREDOMÍNIO DE NÃO DIABÉTICOS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651650" y="1573796"/>
            <a:ext cx="17967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b="1" i="1" dirty="0">
                <a:solidFill>
                  <a:srgbClr val="FF0000"/>
                </a:solidFill>
              </a:rPr>
              <a:t>COMORBIDADES</a:t>
            </a:r>
          </a:p>
        </p:txBody>
      </p:sp>
      <p:sp>
        <p:nvSpPr>
          <p:cNvPr id="14" name="CaixaDeTexto 13"/>
          <p:cNvSpPr txBox="1"/>
          <p:nvPr/>
        </p:nvSpPr>
        <p:spPr>
          <a:xfrm>
            <a:off x="2008656" y="5121259"/>
            <a:ext cx="6527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b="1" dirty="0" smtClean="0"/>
              <a:t>2020</a:t>
            </a:r>
            <a:endParaRPr lang="pt-BR" b="1" dirty="0"/>
          </a:p>
        </p:txBody>
      </p:sp>
      <p:sp>
        <p:nvSpPr>
          <p:cNvPr id="12" name="CaixaDeTexto 11"/>
          <p:cNvSpPr txBox="1"/>
          <p:nvPr/>
        </p:nvSpPr>
        <p:spPr>
          <a:xfrm>
            <a:off x="6732795" y="5149323"/>
            <a:ext cx="6527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b="1" dirty="0" smtClean="0"/>
              <a:t>2022</a:t>
            </a:r>
            <a:endParaRPr lang="pt-BR" b="1" dirty="0"/>
          </a:p>
        </p:txBody>
      </p:sp>
      <p:sp>
        <p:nvSpPr>
          <p:cNvPr id="16" name="TextBox 3"/>
          <p:cNvSpPr txBox="1"/>
          <p:nvPr/>
        </p:nvSpPr>
        <p:spPr>
          <a:xfrm>
            <a:off x="2661399" y="254848"/>
            <a:ext cx="337342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400" b="1" dirty="0"/>
              <a:t>PERFIL </a:t>
            </a:r>
            <a:r>
              <a:rPr lang="pt-BR" sz="2400" b="1" dirty="0" smtClean="0"/>
              <a:t>EPIDEMIOLOGICO</a:t>
            </a:r>
            <a:endParaRPr lang="pt-BR" sz="2400" b="1" dirty="0"/>
          </a:p>
        </p:txBody>
      </p:sp>
      <p:sp>
        <p:nvSpPr>
          <p:cNvPr id="17" name="TextBox 4"/>
          <p:cNvSpPr txBox="1"/>
          <p:nvPr/>
        </p:nvSpPr>
        <p:spPr>
          <a:xfrm>
            <a:off x="2933602" y="804555"/>
            <a:ext cx="30027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Unidade São Jose dos Campos</a:t>
            </a:r>
            <a:endParaRPr lang="pt-BR" dirty="0"/>
          </a:p>
        </p:txBody>
      </p:sp>
      <p:graphicFrame>
        <p:nvGraphicFramePr>
          <p:cNvPr id="11" name="Gráfico 10"/>
          <p:cNvGraphicFramePr/>
          <p:nvPr>
            <p:extLst>
              <p:ext uri="{D42A27DB-BD31-4B8C-83A1-F6EECF244321}">
                <p14:modId xmlns:p14="http://schemas.microsoft.com/office/powerpoint/2010/main" val="1906553705"/>
              </p:ext>
            </p:extLst>
          </p:nvPr>
        </p:nvGraphicFramePr>
        <p:xfrm>
          <a:off x="-58557" y="2354133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3" name="CaixaDeTexto 12"/>
          <p:cNvSpPr txBox="1"/>
          <p:nvPr/>
        </p:nvSpPr>
        <p:spPr>
          <a:xfrm>
            <a:off x="2767613" y="1194572"/>
            <a:ext cx="32901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/>
              <a:t>Dados coletados em </a:t>
            </a:r>
            <a:r>
              <a:rPr lang="pt-BR" dirty="0" smtClean="0"/>
              <a:t>2020 </a:t>
            </a:r>
            <a:r>
              <a:rPr lang="pt-BR" dirty="0"/>
              <a:t>e </a:t>
            </a:r>
            <a:r>
              <a:rPr lang="pt-BR" dirty="0" smtClean="0"/>
              <a:t>2022</a:t>
            </a:r>
            <a:endParaRPr lang="pt-BR" dirty="0"/>
          </a:p>
        </p:txBody>
      </p:sp>
      <p:graphicFrame>
        <p:nvGraphicFramePr>
          <p:cNvPr id="15" name="Gráfico 1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76680112"/>
              </p:ext>
            </p:extLst>
          </p:nvPr>
        </p:nvGraphicFramePr>
        <p:xfrm>
          <a:off x="4697259" y="2328321"/>
          <a:ext cx="4371584" cy="276712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8"/>
          <p:cNvSpPr txBox="1"/>
          <p:nvPr/>
        </p:nvSpPr>
        <p:spPr>
          <a:xfrm>
            <a:off x="3668282" y="1786597"/>
            <a:ext cx="17967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b="1" i="1" dirty="0">
                <a:solidFill>
                  <a:srgbClr val="FF0000"/>
                </a:solidFill>
              </a:rPr>
              <a:t>COMORBIDADES</a:t>
            </a:r>
          </a:p>
        </p:txBody>
      </p:sp>
      <p:sp>
        <p:nvSpPr>
          <p:cNvPr id="9" name="CaixaDeTexto 8"/>
          <p:cNvSpPr txBox="1"/>
          <p:nvPr/>
        </p:nvSpPr>
        <p:spPr>
          <a:xfrm>
            <a:off x="1882802" y="4812710"/>
            <a:ext cx="6527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b="1" dirty="0" smtClean="0"/>
              <a:t>2020</a:t>
            </a:r>
            <a:endParaRPr lang="pt-BR" b="1" dirty="0"/>
          </a:p>
        </p:txBody>
      </p:sp>
      <p:sp>
        <p:nvSpPr>
          <p:cNvPr id="10" name="TextBox 7"/>
          <p:cNvSpPr txBox="1"/>
          <p:nvPr/>
        </p:nvSpPr>
        <p:spPr>
          <a:xfrm>
            <a:off x="1882802" y="5763812"/>
            <a:ext cx="56234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b="1" dirty="0"/>
              <a:t>POPULAÇÃO MISTA – HIPERTENSOS E NÃO HIPERTENSOS</a:t>
            </a:r>
          </a:p>
        </p:txBody>
      </p:sp>
      <p:sp>
        <p:nvSpPr>
          <p:cNvPr id="13" name="CaixaDeTexto 12"/>
          <p:cNvSpPr txBox="1"/>
          <p:nvPr/>
        </p:nvSpPr>
        <p:spPr>
          <a:xfrm>
            <a:off x="6653106" y="4959798"/>
            <a:ext cx="6527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b="1" dirty="0" smtClean="0"/>
              <a:t>2022</a:t>
            </a:r>
            <a:endParaRPr lang="pt-BR" b="1" dirty="0"/>
          </a:p>
        </p:txBody>
      </p:sp>
      <p:sp>
        <p:nvSpPr>
          <p:cNvPr id="14" name="TextBox 3"/>
          <p:cNvSpPr txBox="1"/>
          <p:nvPr/>
        </p:nvSpPr>
        <p:spPr>
          <a:xfrm>
            <a:off x="2661399" y="254848"/>
            <a:ext cx="337342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400" b="1" dirty="0"/>
              <a:t>PERFIL </a:t>
            </a:r>
            <a:r>
              <a:rPr lang="pt-BR" sz="2400" b="1" dirty="0" smtClean="0"/>
              <a:t>EPIDEMIOLOGICO</a:t>
            </a:r>
            <a:endParaRPr lang="pt-BR" sz="2400" b="1" dirty="0"/>
          </a:p>
        </p:txBody>
      </p:sp>
      <p:sp>
        <p:nvSpPr>
          <p:cNvPr id="15" name="TextBox 4"/>
          <p:cNvSpPr txBox="1"/>
          <p:nvPr/>
        </p:nvSpPr>
        <p:spPr>
          <a:xfrm>
            <a:off x="2933602" y="804555"/>
            <a:ext cx="30027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Unidade São Jose dos Campos</a:t>
            </a:r>
            <a:endParaRPr lang="pt-BR" dirty="0"/>
          </a:p>
        </p:txBody>
      </p:sp>
      <p:graphicFrame>
        <p:nvGraphicFramePr>
          <p:cNvPr id="11" name="Gráfico 10"/>
          <p:cNvGraphicFramePr/>
          <p:nvPr>
            <p:extLst>
              <p:ext uri="{D42A27DB-BD31-4B8C-83A1-F6EECF244321}">
                <p14:modId xmlns:p14="http://schemas.microsoft.com/office/powerpoint/2010/main" val="3722354127"/>
              </p:ext>
            </p:extLst>
          </p:nvPr>
        </p:nvGraphicFramePr>
        <p:xfrm>
          <a:off x="-16060" y="2230819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7" name="CaixaDeTexto 16"/>
          <p:cNvSpPr txBox="1"/>
          <p:nvPr/>
        </p:nvSpPr>
        <p:spPr>
          <a:xfrm>
            <a:off x="2767613" y="1194572"/>
            <a:ext cx="32901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/>
              <a:t>Dados coletados em </a:t>
            </a:r>
            <a:r>
              <a:rPr lang="pt-BR" dirty="0" smtClean="0"/>
              <a:t>2020 </a:t>
            </a:r>
            <a:r>
              <a:rPr lang="pt-BR" dirty="0"/>
              <a:t>e </a:t>
            </a:r>
            <a:r>
              <a:rPr lang="pt-BR" dirty="0" smtClean="0"/>
              <a:t>2022</a:t>
            </a:r>
            <a:endParaRPr lang="pt-BR" dirty="0"/>
          </a:p>
        </p:txBody>
      </p:sp>
      <p:graphicFrame>
        <p:nvGraphicFramePr>
          <p:cNvPr id="18" name="Gráfico 1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27135870"/>
              </p:ext>
            </p:extLst>
          </p:nvPr>
        </p:nvGraphicFramePr>
        <p:xfrm>
          <a:off x="4694533" y="2258057"/>
          <a:ext cx="4336733" cy="27070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42726873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3708012" y="1563904"/>
            <a:ext cx="17173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b="1" i="1" dirty="0">
                <a:solidFill>
                  <a:srgbClr val="FF0000"/>
                </a:solidFill>
              </a:rPr>
              <a:t>TIPO DE EXAME</a:t>
            </a:r>
          </a:p>
        </p:txBody>
      </p:sp>
      <p:sp>
        <p:nvSpPr>
          <p:cNvPr id="8" name="CaixaDeTexto 7"/>
          <p:cNvSpPr txBox="1"/>
          <p:nvPr/>
        </p:nvSpPr>
        <p:spPr>
          <a:xfrm>
            <a:off x="2114870" y="5147165"/>
            <a:ext cx="6527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b="1" dirty="0" smtClean="0"/>
              <a:t>2020</a:t>
            </a:r>
            <a:endParaRPr lang="pt-BR" b="1" dirty="0"/>
          </a:p>
        </p:txBody>
      </p:sp>
      <p:sp>
        <p:nvSpPr>
          <p:cNvPr id="14" name="TextBox 7"/>
          <p:cNvSpPr txBox="1"/>
          <p:nvPr/>
        </p:nvSpPr>
        <p:spPr>
          <a:xfrm>
            <a:off x="2236871" y="6170484"/>
            <a:ext cx="48914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b="1" dirty="0" smtClean="0"/>
              <a:t>EXAMES PREDOMINANTES: MIOCARDIO E OSSO</a:t>
            </a:r>
            <a:endParaRPr lang="pt-BR" b="1" dirty="0"/>
          </a:p>
        </p:txBody>
      </p:sp>
      <p:sp>
        <p:nvSpPr>
          <p:cNvPr id="12" name="TextBox 3"/>
          <p:cNvSpPr txBox="1"/>
          <p:nvPr/>
        </p:nvSpPr>
        <p:spPr>
          <a:xfrm>
            <a:off x="2661399" y="254848"/>
            <a:ext cx="337342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400" b="1" dirty="0"/>
              <a:t>PERFIL </a:t>
            </a:r>
            <a:r>
              <a:rPr lang="pt-BR" sz="2400" b="1" dirty="0" smtClean="0"/>
              <a:t>EPIDEMIOLOGICO</a:t>
            </a:r>
            <a:endParaRPr lang="pt-BR" sz="2400" b="1" dirty="0"/>
          </a:p>
        </p:txBody>
      </p:sp>
      <p:sp>
        <p:nvSpPr>
          <p:cNvPr id="15" name="TextBox 4"/>
          <p:cNvSpPr txBox="1"/>
          <p:nvPr/>
        </p:nvSpPr>
        <p:spPr>
          <a:xfrm>
            <a:off x="2933602" y="804555"/>
            <a:ext cx="30027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Unidade São Jose dos Campos</a:t>
            </a:r>
            <a:endParaRPr lang="pt-BR" dirty="0"/>
          </a:p>
        </p:txBody>
      </p:sp>
      <p:sp>
        <p:nvSpPr>
          <p:cNvPr id="17" name="CaixaDeTexto 16"/>
          <p:cNvSpPr txBox="1"/>
          <p:nvPr/>
        </p:nvSpPr>
        <p:spPr>
          <a:xfrm>
            <a:off x="6860067" y="5182973"/>
            <a:ext cx="6527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b="1" dirty="0" smtClean="0"/>
              <a:t>2022</a:t>
            </a:r>
            <a:endParaRPr lang="pt-BR" b="1" dirty="0"/>
          </a:p>
        </p:txBody>
      </p:sp>
      <p:graphicFrame>
        <p:nvGraphicFramePr>
          <p:cNvPr id="13" name="Gráfico 12"/>
          <p:cNvGraphicFramePr/>
          <p:nvPr>
            <p:extLst>
              <p:ext uri="{D42A27DB-BD31-4B8C-83A1-F6EECF244321}">
                <p14:modId xmlns:p14="http://schemas.microsoft.com/office/powerpoint/2010/main" val="1633038478"/>
              </p:ext>
            </p:extLst>
          </p:nvPr>
        </p:nvGraphicFramePr>
        <p:xfrm>
          <a:off x="-137026" y="2160537"/>
          <a:ext cx="4572000" cy="317129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1" name="CaixaDeTexto 10"/>
          <p:cNvSpPr txBox="1"/>
          <p:nvPr/>
        </p:nvSpPr>
        <p:spPr>
          <a:xfrm>
            <a:off x="2767613" y="1194572"/>
            <a:ext cx="32901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/>
              <a:t>Dados coletados em </a:t>
            </a:r>
            <a:r>
              <a:rPr lang="pt-BR" dirty="0" smtClean="0"/>
              <a:t>2020 </a:t>
            </a:r>
            <a:r>
              <a:rPr lang="pt-BR" dirty="0"/>
              <a:t>e </a:t>
            </a:r>
            <a:r>
              <a:rPr lang="pt-BR" dirty="0" smtClean="0"/>
              <a:t>2022</a:t>
            </a:r>
            <a:endParaRPr lang="pt-BR" dirty="0"/>
          </a:p>
        </p:txBody>
      </p:sp>
      <p:graphicFrame>
        <p:nvGraphicFramePr>
          <p:cNvPr id="18" name="Gráfico 1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07266910"/>
              </p:ext>
            </p:extLst>
          </p:nvPr>
        </p:nvGraphicFramePr>
        <p:xfrm>
          <a:off x="4320898" y="2484975"/>
          <a:ext cx="4658863" cy="286411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4233446" y="1662380"/>
            <a:ext cx="6771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b="1" i="1" dirty="0">
                <a:solidFill>
                  <a:srgbClr val="FF0000"/>
                </a:solidFill>
              </a:rPr>
              <a:t>SEXO</a:t>
            </a:r>
          </a:p>
        </p:txBody>
      </p:sp>
      <p:sp>
        <p:nvSpPr>
          <p:cNvPr id="12" name="CaixaDeTexto 11"/>
          <p:cNvSpPr txBox="1"/>
          <p:nvPr/>
        </p:nvSpPr>
        <p:spPr>
          <a:xfrm>
            <a:off x="1946054" y="5199918"/>
            <a:ext cx="6527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b="1" dirty="0" smtClean="0"/>
              <a:t>2020</a:t>
            </a:r>
            <a:endParaRPr lang="pt-BR" b="1" dirty="0"/>
          </a:p>
        </p:txBody>
      </p:sp>
      <p:sp>
        <p:nvSpPr>
          <p:cNvPr id="14" name="TextBox 7"/>
          <p:cNvSpPr txBox="1"/>
          <p:nvPr/>
        </p:nvSpPr>
        <p:spPr>
          <a:xfrm>
            <a:off x="2299227" y="6133144"/>
            <a:ext cx="44352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b="1" dirty="0"/>
              <a:t>POPULAÇÃO </a:t>
            </a:r>
            <a:r>
              <a:rPr lang="pt-BR" b="1" dirty="0" smtClean="0"/>
              <a:t>MISTA: MASCULINO/FEMININA</a:t>
            </a:r>
            <a:endParaRPr lang="pt-BR" b="1" dirty="0"/>
          </a:p>
        </p:txBody>
      </p:sp>
      <p:sp>
        <p:nvSpPr>
          <p:cNvPr id="15" name="CaixaDeTexto 14"/>
          <p:cNvSpPr txBox="1"/>
          <p:nvPr/>
        </p:nvSpPr>
        <p:spPr>
          <a:xfrm>
            <a:off x="7022758" y="5199918"/>
            <a:ext cx="6527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b="1" dirty="0" smtClean="0"/>
              <a:t>2022</a:t>
            </a:r>
            <a:endParaRPr lang="pt-BR" b="1" dirty="0"/>
          </a:p>
        </p:txBody>
      </p:sp>
      <p:sp>
        <p:nvSpPr>
          <p:cNvPr id="16" name="TextBox 3"/>
          <p:cNvSpPr txBox="1"/>
          <p:nvPr/>
        </p:nvSpPr>
        <p:spPr>
          <a:xfrm>
            <a:off x="2661399" y="254848"/>
            <a:ext cx="337342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400" b="1" dirty="0"/>
              <a:t>PERFIL </a:t>
            </a:r>
            <a:r>
              <a:rPr lang="pt-BR" sz="2400" b="1" dirty="0" smtClean="0"/>
              <a:t>EPIDEMIOLOGICO</a:t>
            </a:r>
            <a:endParaRPr lang="pt-BR" sz="2400" b="1" dirty="0"/>
          </a:p>
        </p:txBody>
      </p:sp>
      <p:sp>
        <p:nvSpPr>
          <p:cNvPr id="17" name="TextBox 4"/>
          <p:cNvSpPr txBox="1"/>
          <p:nvPr/>
        </p:nvSpPr>
        <p:spPr>
          <a:xfrm>
            <a:off x="2933602" y="734215"/>
            <a:ext cx="30027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Unidade São Jose dos Campos</a:t>
            </a:r>
            <a:endParaRPr lang="pt-BR" dirty="0"/>
          </a:p>
        </p:txBody>
      </p:sp>
      <p:graphicFrame>
        <p:nvGraphicFramePr>
          <p:cNvPr id="10" name="Gráfico 9"/>
          <p:cNvGraphicFramePr/>
          <p:nvPr>
            <p:extLst>
              <p:ext uri="{D42A27DB-BD31-4B8C-83A1-F6EECF244321}">
                <p14:modId xmlns:p14="http://schemas.microsoft.com/office/powerpoint/2010/main" val="2235058776"/>
              </p:ext>
            </p:extLst>
          </p:nvPr>
        </p:nvGraphicFramePr>
        <p:xfrm>
          <a:off x="-55147" y="2408843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1" name="CaixaDeTexto 10"/>
          <p:cNvSpPr txBox="1"/>
          <p:nvPr/>
        </p:nvSpPr>
        <p:spPr>
          <a:xfrm>
            <a:off x="2905399" y="1194572"/>
            <a:ext cx="32901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/>
              <a:t>Dados coletados em </a:t>
            </a:r>
            <a:r>
              <a:rPr lang="pt-BR" dirty="0" smtClean="0"/>
              <a:t>2020 </a:t>
            </a:r>
            <a:r>
              <a:rPr lang="pt-BR" dirty="0"/>
              <a:t>e </a:t>
            </a:r>
            <a:r>
              <a:rPr lang="pt-BR" dirty="0" smtClean="0"/>
              <a:t>2022</a:t>
            </a:r>
            <a:endParaRPr lang="pt-BR" dirty="0"/>
          </a:p>
        </p:txBody>
      </p:sp>
      <p:graphicFrame>
        <p:nvGraphicFramePr>
          <p:cNvPr id="19" name="Gráfico 1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34252178"/>
              </p:ext>
            </p:extLst>
          </p:nvPr>
        </p:nvGraphicFramePr>
        <p:xfrm>
          <a:off x="4741884" y="2101509"/>
          <a:ext cx="4402116" cy="30875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3139</TotalTime>
  <Words>151</Words>
  <Application>Microsoft Office PowerPoint</Application>
  <PresentationFormat>Apresentação na tela (4:3)</PresentationFormat>
  <Paragraphs>49</Paragraphs>
  <Slides>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7</vt:i4>
      </vt:variant>
    </vt:vector>
  </HeadingPairs>
  <TitlesOfParts>
    <vt:vector size="8" baseType="lpstr">
      <vt:lpstr>Office Theme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>DIMEN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DILMA MARIKO MORITA</dc:creator>
  <cp:lastModifiedBy>Erondy Ferreira Sabino da Silva</cp:lastModifiedBy>
  <cp:revision>334</cp:revision>
  <dcterms:created xsi:type="dcterms:W3CDTF">2017-06-06T14:32:54Z</dcterms:created>
  <dcterms:modified xsi:type="dcterms:W3CDTF">2023-05-09T13:00:30Z</dcterms:modified>
</cp:coreProperties>
</file>