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9" r:id="rId2"/>
    <p:sldId id="280" r:id="rId3"/>
    <p:sldId id="281" r:id="rId4"/>
    <p:sldId id="337" r:id="rId5"/>
    <p:sldId id="282" r:id="rId6"/>
    <p:sldId id="294" r:id="rId7"/>
    <p:sldId id="319" r:id="rId8"/>
    <p:sldId id="293" r:id="rId9"/>
  </p:sldIdLst>
  <p:sldSz cx="9144000" cy="6858000" type="screen4x3"/>
  <p:notesSz cx="6858000" cy="9144000"/>
  <p:defaultTextStyle>
    <a:defPPr>
      <a:defRPr lang="pt-B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29" autoAdjust="0"/>
  </p:normalViewPr>
  <p:slideViewPr>
    <p:cSldViewPr snapToGrid="0" snapToObjects="1" showGuides="1">
      <p:cViewPr>
        <p:scale>
          <a:sx n="81" d="100"/>
          <a:sy n="81" d="100"/>
        </p:scale>
        <p:origin x="-2472" y="-7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Ribeir&#227;o\Perfil%20Ribeir&#227;o%202020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Ribeir&#227;o\Perfil%202022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Ribeir&#227;o\Perfil%20Ribeir&#227;o%202020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Ribeir&#227;o\Exames%202022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Ribeir&#227;o\Perfil%20Ribeir&#227;o%202020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Ribeir&#227;o\Perfil%202022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Ribeir&#227;o\Perfil%202022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Ribeir&#227;o\Perfil%20Ribeir&#227;o%202020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Ribeir&#227;o\Perfil%202022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Ribeir&#227;o\Perfil%20Ribeir&#227;o%202020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Ribeir&#227;o\Perfil%202022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Ribeir&#227;o\Perfil%20Ribeir&#227;o%202020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Ribeir&#227;o\Perfil%202022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Ribeir&#227;o\Perfil%20Ribeir&#227;o%202020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0277777777777721E-2"/>
          <c:y val="0.10789420312332235"/>
          <c:w val="0.8833333333333333"/>
          <c:h val="0.84241146524822452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Idade!$D$2:$D$5</c:f>
              <c:strCache>
                <c:ptCount val="4"/>
                <c:pt idx="0">
                  <c:v>0 a 12 anos</c:v>
                </c:pt>
                <c:pt idx="1">
                  <c:v>13 a 30 anos</c:v>
                </c:pt>
                <c:pt idx="2">
                  <c:v>31 a 65 anos</c:v>
                </c:pt>
                <c:pt idx="3">
                  <c:v>&gt; 65 anos</c:v>
                </c:pt>
              </c:strCache>
            </c:strRef>
          </c:cat>
          <c:val>
            <c:numRef>
              <c:f>Idade!$E$2:$E$5</c:f>
              <c:numCache>
                <c:formatCode>General</c:formatCode>
                <c:ptCount val="4"/>
                <c:pt idx="0">
                  <c:v>357</c:v>
                </c:pt>
                <c:pt idx="1">
                  <c:v>279</c:v>
                </c:pt>
                <c:pt idx="2">
                  <c:v>4307</c:v>
                </c:pt>
                <c:pt idx="3">
                  <c:v>3344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2485513721919659E-2"/>
          <c:y val="0.10025780312492916"/>
          <c:w val="0.9175144862780803"/>
          <c:h val="0.89859941958062484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Gráficos!$B$3:$B$9</c:f>
              <c:strCache>
                <c:ptCount val="7"/>
                <c:pt idx="0">
                  <c:v>Cedirp/Unimed</c:v>
                </c:pt>
                <c:pt idx="1">
                  <c:v>DRS XIII</c:v>
                </c:pt>
                <c:pt idx="2">
                  <c:v>Particular</c:v>
                </c:pt>
                <c:pt idx="3">
                  <c:v>São Francisco</c:v>
                </c:pt>
                <c:pt idx="4">
                  <c:v>Sassom</c:v>
                </c:pt>
                <c:pt idx="5">
                  <c:v>Unimed</c:v>
                </c:pt>
                <c:pt idx="6">
                  <c:v>Outros </c:v>
                </c:pt>
              </c:strCache>
            </c:strRef>
          </c:cat>
          <c:val>
            <c:numRef>
              <c:f>Gráficos!$C$3:$C$9</c:f>
              <c:numCache>
                <c:formatCode>#,##0</c:formatCode>
                <c:ptCount val="7"/>
                <c:pt idx="0">
                  <c:v>915</c:v>
                </c:pt>
                <c:pt idx="1">
                  <c:v>426</c:v>
                </c:pt>
                <c:pt idx="2">
                  <c:v>859</c:v>
                </c:pt>
                <c:pt idx="3">
                  <c:v>2360</c:v>
                </c:pt>
                <c:pt idx="4">
                  <c:v>504</c:v>
                </c:pt>
                <c:pt idx="5">
                  <c:v>3880</c:v>
                </c:pt>
                <c:pt idx="6">
                  <c:v>2202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25E-2"/>
          <c:y val="0.11763491308054019"/>
          <c:w val="0.9194444444444444"/>
          <c:h val="0.87837174988300704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Exames!$E$2:$E$14</c:f>
              <c:strCache>
                <c:ptCount val="13"/>
                <c:pt idx="0">
                  <c:v>Outros exames</c:v>
                </c:pt>
                <c:pt idx="1">
                  <c:v>PCI</c:v>
                </c:pt>
                <c:pt idx="2">
                  <c:v>Mio</c:v>
                </c:pt>
                <c:pt idx="3">
                  <c:v>Osso</c:v>
                </c:pt>
                <c:pt idx="4">
                  <c:v>PET</c:v>
                </c:pt>
                <c:pt idx="5">
                  <c:v>D.O</c:v>
                </c:pt>
                <c:pt idx="6">
                  <c:v>RGE</c:v>
                </c:pt>
                <c:pt idx="7">
                  <c:v>DMSA</c:v>
                </c:pt>
                <c:pt idx="8">
                  <c:v>Linfo</c:v>
                </c:pt>
                <c:pt idx="9">
                  <c:v>DTPA</c:v>
                </c:pt>
                <c:pt idx="10">
                  <c:v>Tireo</c:v>
                </c:pt>
                <c:pt idx="11">
                  <c:v>Pulmão</c:v>
                </c:pt>
                <c:pt idx="12">
                  <c:v>Tratamento</c:v>
                </c:pt>
              </c:strCache>
            </c:strRef>
          </c:cat>
          <c:val>
            <c:numRef>
              <c:f>Exames!$F$2:$F$14</c:f>
              <c:numCache>
                <c:formatCode>General</c:formatCode>
                <c:ptCount val="13"/>
                <c:pt idx="0">
                  <c:v>657</c:v>
                </c:pt>
                <c:pt idx="1">
                  <c:v>206</c:v>
                </c:pt>
                <c:pt idx="2">
                  <c:v>3181</c:v>
                </c:pt>
                <c:pt idx="3">
                  <c:v>2437</c:v>
                </c:pt>
                <c:pt idx="4">
                  <c:v>2026</c:v>
                </c:pt>
                <c:pt idx="5">
                  <c:v>1161</c:v>
                </c:pt>
                <c:pt idx="6">
                  <c:v>431</c:v>
                </c:pt>
                <c:pt idx="7">
                  <c:v>293</c:v>
                </c:pt>
                <c:pt idx="8">
                  <c:v>393</c:v>
                </c:pt>
                <c:pt idx="9">
                  <c:v>241</c:v>
                </c:pt>
                <c:pt idx="10">
                  <c:v>144</c:v>
                </c:pt>
                <c:pt idx="11">
                  <c:v>143</c:v>
                </c:pt>
                <c:pt idx="12">
                  <c:v>129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4311885619831296E-2"/>
          <c:y val="8.9032073858838823E-2"/>
          <c:w val="0.95137622876033745"/>
          <c:h val="0.91037704150294307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'Exames 2022 (2)'!$E$3:$E$10</c:f>
              <c:strCache>
                <c:ptCount val="8"/>
                <c:pt idx="0">
                  <c:v>Refluxo</c:v>
                </c:pt>
                <c:pt idx="1">
                  <c:v>DMSA</c:v>
                </c:pt>
                <c:pt idx="2">
                  <c:v>Mio</c:v>
                </c:pt>
                <c:pt idx="3">
                  <c:v>Osso</c:v>
                </c:pt>
                <c:pt idx="4">
                  <c:v>DTPA</c:v>
                </c:pt>
                <c:pt idx="5">
                  <c:v>D.O</c:v>
                </c:pt>
                <c:pt idx="6">
                  <c:v>PET </c:v>
                </c:pt>
                <c:pt idx="7">
                  <c:v>Outros</c:v>
                </c:pt>
              </c:strCache>
            </c:strRef>
          </c:cat>
          <c:val>
            <c:numRef>
              <c:f>'Exames 2022 (2)'!$F$3:$F$10</c:f>
              <c:numCache>
                <c:formatCode>#,##0</c:formatCode>
                <c:ptCount val="8"/>
                <c:pt idx="0">
                  <c:v>921</c:v>
                </c:pt>
                <c:pt idx="1">
                  <c:v>334</c:v>
                </c:pt>
                <c:pt idx="2">
                  <c:v>8574</c:v>
                </c:pt>
                <c:pt idx="3">
                  <c:v>2986</c:v>
                </c:pt>
                <c:pt idx="4">
                  <c:v>590</c:v>
                </c:pt>
                <c:pt idx="5">
                  <c:v>1672</c:v>
                </c:pt>
                <c:pt idx="6">
                  <c:v>1237</c:v>
                </c:pt>
                <c:pt idx="7">
                  <c:v>2287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4.8180397047863241E-2"/>
          <c:w val="0.98875731102261"/>
          <c:h val="0.94024552460980582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200"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Sexo!$E$2:$E$3</c:f>
              <c:strCache>
                <c:ptCount val="2"/>
                <c:pt idx="0">
                  <c:v>Masculino</c:v>
                </c:pt>
                <c:pt idx="1">
                  <c:v>Feminino</c:v>
                </c:pt>
              </c:strCache>
            </c:strRef>
          </c:cat>
          <c:val>
            <c:numRef>
              <c:f>Sexo!$F$2:$F$3</c:f>
              <c:numCache>
                <c:formatCode>General</c:formatCode>
                <c:ptCount val="2"/>
                <c:pt idx="0">
                  <c:v>3332</c:v>
                </c:pt>
                <c:pt idx="1">
                  <c:v>4953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2610853736356885E-2"/>
          <c:y val="0.1065752053746024"/>
          <c:w val="0.91380273599984629"/>
          <c:h val="0.88301393184068266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Gráficos!$H$2:$H$3</c:f>
              <c:strCache>
                <c:ptCount val="2"/>
                <c:pt idx="0">
                  <c:v>Feminino</c:v>
                </c:pt>
                <c:pt idx="1">
                  <c:v>Masculino</c:v>
                </c:pt>
              </c:strCache>
            </c:strRef>
          </c:cat>
          <c:val>
            <c:numRef>
              <c:f>Gráficos!$I$2:$I$3</c:f>
              <c:numCache>
                <c:formatCode>#,##0</c:formatCode>
                <c:ptCount val="2"/>
                <c:pt idx="0">
                  <c:v>6716</c:v>
                </c:pt>
                <c:pt idx="1">
                  <c:v>4428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2045907885836538E-2"/>
          <c:y val="7.548670892224417E-2"/>
          <c:w val="0.90636218631048426"/>
          <c:h val="0.86201344020506288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Gráficos!$N$20:$N$23</c:f>
              <c:strCache>
                <c:ptCount val="4"/>
                <c:pt idx="0">
                  <c:v>0 a 12 Anos</c:v>
                </c:pt>
                <c:pt idx="1">
                  <c:v>13 a 30 Anos</c:v>
                </c:pt>
                <c:pt idx="2">
                  <c:v>31 a 65 Anos</c:v>
                </c:pt>
                <c:pt idx="3">
                  <c:v>&gt; 65 Anos</c:v>
                </c:pt>
              </c:strCache>
            </c:strRef>
          </c:cat>
          <c:val>
            <c:numRef>
              <c:f>Gráficos!$O$20:$O$23</c:f>
              <c:numCache>
                <c:formatCode>General</c:formatCode>
                <c:ptCount val="4"/>
                <c:pt idx="0">
                  <c:v>577</c:v>
                </c:pt>
                <c:pt idx="1">
                  <c:v>368</c:v>
                </c:pt>
                <c:pt idx="2">
                  <c:v>5446</c:v>
                </c:pt>
                <c:pt idx="3">
                  <c:v>4755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6944444444444443E-2"/>
          <c:y val="9.0277777777777721E-2"/>
          <c:w val="0.87500000000000033"/>
          <c:h val="0.82870370370370372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000"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Escolaridade!$E$2:$E$5</c:f>
              <c:strCache>
                <c:ptCount val="4"/>
                <c:pt idx="0">
                  <c:v>Fundamental</c:v>
                </c:pt>
                <c:pt idx="1">
                  <c:v>Médio</c:v>
                </c:pt>
                <c:pt idx="2">
                  <c:v>Superior</c:v>
                </c:pt>
                <c:pt idx="3">
                  <c:v>Não Alfabetizado</c:v>
                </c:pt>
              </c:strCache>
            </c:strRef>
          </c:cat>
          <c:val>
            <c:numRef>
              <c:f>Escolaridade!$F$2:$F$5</c:f>
              <c:numCache>
                <c:formatCode>General</c:formatCode>
                <c:ptCount val="4"/>
                <c:pt idx="0">
                  <c:v>2039</c:v>
                </c:pt>
                <c:pt idx="1">
                  <c:v>2657</c:v>
                </c:pt>
                <c:pt idx="2">
                  <c:v>3250</c:v>
                </c:pt>
                <c:pt idx="3">
                  <c:v>331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8244839152066801E-2"/>
          <c:y val="0.12030146561860884"/>
          <c:w val="0.91491439425180865"/>
          <c:h val="0.87912897073151541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Gráficos!$N$2:$N$5</c:f>
              <c:strCache>
                <c:ptCount val="4"/>
                <c:pt idx="0">
                  <c:v>Fundamental</c:v>
                </c:pt>
                <c:pt idx="1">
                  <c:v>Médio</c:v>
                </c:pt>
                <c:pt idx="2">
                  <c:v>Não Alfabetizado</c:v>
                </c:pt>
                <c:pt idx="3">
                  <c:v>Superior</c:v>
                </c:pt>
              </c:strCache>
            </c:strRef>
          </c:cat>
          <c:val>
            <c:numRef>
              <c:f>Gráficos!$O$2:$O$5</c:f>
              <c:numCache>
                <c:formatCode>General</c:formatCode>
                <c:ptCount val="4"/>
                <c:pt idx="0">
                  <c:v>2213</c:v>
                </c:pt>
                <c:pt idx="1">
                  <c:v>4017</c:v>
                </c:pt>
                <c:pt idx="2">
                  <c:v>516</c:v>
                </c:pt>
                <c:pt idx="3">
                  <c:v>4400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583333333333333E-2"/>
          <c:y val="0.11342592592592593"/>
          <c:w val="0.92083333333333328"/>
          <c:h val="0.87962962962962965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200"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Diabeticos!$D$2:$D$3</c:f>
              <c:strCache>
                <c:ptCount val="2"/>
                <c:pt idx="0">
                  <c:v>Não Diabeticos</c:v>
                </c:pt>
                <c:pt idx="1">
                  <c:v>Diabeticos</c:v>
                </c:pt>
              </c:strCache>
            </c:strRef>
          </c:cat>
          <c:val>
            <c:numRef>
              <c:f>Diabeticos!$E$2:$E$3</c:f>
              <c:numCache>
                <c:formatCode>General</c:formatCode>
                <c:ptCount val="2"/>
                <c:pt idx="0">
                  <c:v>6619</c:v>
                </c:pt>
                <c:pt idx="1">
                  <c:v>1666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0685090610962126E-2"/>
          <c:y val="8.5769315474696337E-2"/>
          <c:w val="0.93862981877807561"/>
          <c:h val="0.89361551650785498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Gráficos!$A$19:$A$20</c:f>
              <c:strCache>
                <c:ptCount val="2"/>
                <c:pt idx="0">
                  <c:v>Não Diabéticos</c:v>
                </c:pt>
                <c:pt idx="1">
                  <c:v>Diabéticos</c:v>
                </c:pt>
              </c:strCache>
            </c:strRef>
          </c:cat>
          <c:val>
            <c:numRef>
              <c:f>Gráficos!$B$19:$B$20</c:f>
              <c:numCache>
                <c:formatCode>General</c:formatCode>
                <c:ptCount val="2"/>
                <c:pt idx="0">
                  <c:v>8860</c:v>
                </c:pt>
                <c:pt idx="1">
                  <c:v>2286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2500000000000001E-2"/>
          <c:y val="8.1018518518518517E-2"/>
          <c:w val="0.91666666666666663"/>
          <c:h val="0.87037037037037035"/>
        </c:manualLayout>
      </c:layout>
      <c:pie3DChart>
        <c:varyColors val="1"/>
        <c:ser>
          <c:idx val="0"/>
          <c:order val="0"/>
          <c:spPr>
            <a:solidFill>
              <a:schemeClr val="accent2"/>
            </a:solidFill>
          </c:spPr>
          <c:dPt>
            <c:idx val="1"/>
            <c:bubble3D val="0"/>
            <c:spPr>
              <a:solidFill>
                <a:schemeClr val="accent1"/>
              </a:solidFill>
            </c:spPr>
          </c:dPt>
          <c:dLbls>
            <c:txPr>
              <a:bodyPr/>
              <a:lstStyle/>
              <a:p>
                <a:pPr>
                  <a:defRPr sz="1100"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hipertensos!$D$2:$D$3</c:f>
              <c:strCache>
                <c:ptCount val="2"/>
                <c:pt idx="0">
                  <c:v>Não Hipertensos</c:v>
                </c:pt>
                <c:pt idx="1">
                  <c:v>Hipertensos</c:v>
                </c:pt>
              </c:strCache>
            </c:strRef>
          </c:cat>
          <c:val>
            <c:numRef>
              <c:f>hipertensos!$E$2:$E$3</c:f>
              <c:numCache>
                <c:formatCode>General</c:formatCode>
                <c:ptCount val="2"/>
                <c:pt idx="0">
                  <c:v>4685</c:v>
                </c:pt>
                <c:pt idx="1">
                  <c:v>3600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3.7037037037037035E-2"/>
          <c:w val="0.92172275618811617"/>
          <c:h val="0.96296307745360898"/>
        </c:manualLayout>
      </c:layout>
      <c:pie3DChart>
        <c:varyColors val="1"/>
        <c:ser>
          <c:idx val="0"/>
          <c:order val="0"/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Gráficos!$H$19:$H$20</c:f>
              <c:strCache>
                <c:ptCount val="2"/>
                <c:pt idx="0">
                  <c:v>Não Hipertensos</c:v>
                </c:pt>
                <c:pt idx="1">
                  <c:v>Hipertensos</c:v>
                </c:pt>
              </c:strCache>
            </c:strRef>
          </c:cat>
          <c:val>
            <c:numRef>
              <c:f>Gráficos!$I$19:$I$20</c:f>
              <c:numCache>
                <c:formatCode>General</c:formatCode>
                <c:ptCount val="2"/>
                <c:pt idx="0">
                  <c:v>6321</c:v>
                </c:pt>
                <c:pt idx="1">
                  <c:v>4825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055555555555655E-2"/>
          <c:y val="0.11342592592592597"/>
          <c:w val="0.86111111111111149"/>
          <c:h val="0.81944444444444464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</c:dPt>
          <c:dPt>
            <c:idx val="1"/>
            <c:bubble3D val="0"/>
            <c:spPr>
              <a:solidFill>
                <a:schemeClr val="accent3"/>
              </a:solidFill>
            </c:spPr>
          </c:dPt>
          <c:dPt>
            <c:idx val="2"/>
            <c:bubble3D val="0"/>
            <c:spPr>
              <a:solidFill>
                <a:schemeClr val="accent2"/>
              </a:solidFill>
            </c:spPr>
          </c:dPt>
          <c:dLbls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Convenios!$S$2:$S$9</c:f>
              <c:strCache>
                <c:ptCount val="8"/>
                <c:pt idx="0">
                  <c:v>Outros convenios</c:v>
                </c:pt>
                <c:pt idx="1">
                  <c:v>Unimed</c:v>
                </c:pt>
                <c:pt idx="2">
                  <c:v>Sul América</c:v>
                </c:pt>
                <c:pt idx="3">
                  <c:v>São Francisco</c:v>
                </c:pt>
                <c:pt idx="4">
                  <c:v>Sassom</c:v>
                </c:pt>
                <c:pt idx="5">
                  <c:v>Particular</c:v>
                </c:pt>
                <c:pt idx="6">
                  <c:v>SUS</c:v>
                </c:pt>
                <c:pt idx="7">
                  <c:v>Cedirp</c:v>
                </c:pt>
              </c:strCache>
            </c:strRef>
          </c:cat>
          <c:val>
            <c:numRef>
              <c:f>Convenios!$T$2:$T$9</c:f>
              <c:numCache>
                <c:formatCode>General</c:formatCode>
                <c:ptCount val="8"/>
                <c:pt idx="0">
                  <c:v>1690</c:v>
                </c:pt>
                <c:pt idx="1">
                  <c:v>3070</c:v>
                </c:pt>
                <c:pt idx="2">
                  <c:v>104</c:v>
                </c:pt>
                <c:pt idx="3">
                  <c:v>668</c:v>
                </c:pt>
                <c:pt idx="4">
                  <c:v>371</c:v>
                </c:pt>
                <c:pt idx="5">
                  <c:v>542</c:v>
                </c:pt>
                <c:pt idx="6">
                  <c:v>101</c:v>
                </c:pt>
                <c:pt idx="7">
                  <c:v>684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21/02/2024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21/02/2024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21/02/2024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21/02/2024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21/02/2024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21/02/2024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21/02/2024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21/02/2024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21/02/2024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21/02/2024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21/02/2024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41CEF-60DC-E149-B8D2-2D9DFFC2D1C2}" type="datetimeFigureOut">
              <a:rPr lang="pt-BR" smtClean="0"/>
              <a:pPr/>
              <a:t>21/02/2024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81980" y="272210"/>
            <a:ext cx="5523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042145" y="6148255"/>
            <a:ext cx="2753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MAIORIA ADULTO E IDOSO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26442" y="1532035"/>
            <a:ext cx="1491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FAIXA ETÁRIA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05713" y="741024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Ribeirão Preto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998833" y="1094309"/>
            <a:ext cx="329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Dados coletados em </a:t>
            </a:r>
            <a:r>
              <a:rPr lang="pt-BR" dirty="0" smtClean="0"/>
              <a:t>2020 e 2022</a:t>
            </a:r>
            <a:endParaRPr lang="pt-BR" dirty="0"/>
          </a:p>
        </p:txBody>
      </p:sp>
      <p:sp>
        <p:nvSpPr>
          <p:cNvPr id="15" name="CaixaDeTexto 14">
            <a:extLst>
              <a:ext uri="{FF2B5EF4-FFF2-40B4-BE49-F238E27FC236}">
                <a16:creationId xmlns="" xmlns:a16="http://schemas.microsoft.com/office/drawing/2014/main" id="{6F1ABE2D-D803-4BAD-AAAB-3089961DCC8F}"/>
              </a:ext>
            </a:extLst>
          </p:cNvPr>
          <p:cNvSpPr txBox="1"/>
          <p:nvPr/>
        </p:nvSpPr>
        <p:spPr>
          <a:xfrm>
            <a:off x="1881980" y="507425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7" name="CaixaDeTexto 16">
            <a:extLst>
              <a:ext uri="{FF2B5EF4-FFF2-40B4-BE49-F238E27FC236}">
                <a16:creationId xmlns="" xmlns:a16="http://schemas.microsoft.com/office/drawing/2014/main" id="{6F1ABE2D-D803-4BAD-AAAB-3089961DCC8F}"/>
              </a:ext>
            </a:extLst>
          </p:cNvPr>
          <p:cNvSpPr txBox="1"/>
          <p:nvPr/>
        </p:nvSpPr>
        <p:spPr>
          <a:xfrm>
            <a:off x="6570617" y="5074258"/>
            <a:ext cx="835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graphicFrame>
        <p:nvGraphicFramePr>
          <p:cNvPr id="11" name="Gráfico 10"/>
          <p:cNvGraphicFramePr/>
          <p:nvPr>
            <p:extLst>
              <p:ext uri="{D42A27DB-BD31-4B8C-83A1-F6EECF244321}">
                <p14:modId xmlns:p14="http://schemas.microsoft.com/office/powerpoint/2010/main" val="1241595078"/>
              </p:ext>
            </p:extLst>
          </p:nvPr>
        </p:nvGraphicFramePr>
        <p:xfrm>
          <a:off x="-152953" y="2140523"/>
          <a:ext cx="4572000" cy="2933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á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0996644"/>
              </p:ext>
            </p:extLst>
          </p:nvPr>
        </p:nvGraphicFramePr>
        <p:xfrm>
          <a:off x="4284616" y="2140523"/>
          <a:ext cx="4859383" cy="2933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053012" y="6146077"/>
            <a:ext cx="2991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MAIORIA MÉDIO E SUPERIOR</a:t>
            </a:r>
            <a:endParaRPr lang="pt-BR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738922" y="1573330"/>
            <a:ext cx="1666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ESCOLARIDADE</a:t>
            </a:r>
          </a:p>
        </p:txBody>
      </p:sp>
      <p:sp>
        <p:nvSpPr>
          <p:cNvPr id="10" name="CaixaDeTexto 14">
            <a:extLst>
              <a:ext uri="{FF2B5EF4-FFF2-40B4-BE49-F238E27FC236}">
                <a16:creationId xmlns="" xmlns:a16="http://schemas.microsoft.com/office/drawing/2014/main" id="{6F1ABE2D-D803-4BAD-AAAB-3089961DCC8F}"/>
              </a:ext>
            </a:extLst>
          </p:cNvPr>
          <p:cNvSpPr txBox="1"/>
          <p:nvPr/>
        </p:nvSpPr>
        <p:spPr>
          <a:xfrm>
            <a:off x="1881980" y="5043079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="" xmlns:a16="http://schemas.microsoft.com/office/drawing/2014/main" id="{6F1ABE2D-D803-4BAD-AAAB-3089961DCC8F}"/>
              </a:ext>
            </a:extLst>
          </p:cNvPr>
          <p:cNvSpPr txBox="1"/>
          <p:nvPr/>
        </p:nvSpPr>
        <p:spPr>
          <a:xfrm>
            <a:off x="6753075" y="5043079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sp>
        <p:nvSpPr>
          <p:cNvPr id="14" name="TextBox 3"/>
          <p:cNvSpPr txBox="1"/>
          <p:nvPr/>
        </p:nvSpPr>
        <p:spPr>
          <a:xfrm>
            <a:off x="1881980" y="272210"/>
            <a:ext cx="5523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7" name="TextBox 11"/>
          <p:cNvSpPr txBox="1"/>
          <p:nvPr/>
        </p:nvSpPr>
        <p:spPr>
          <a:xfrm>
            <a:off x="3305713" y="741024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Ribeirão Preto</a:t>
            </a:r>
            <a:endParaRPr lang="pt-BR" dirty="0"/>
          </a:p>
        </p:txBody>
      </p:sp>
      <p:graphicFrame>
        <p:nvGraphicFramePr>
          <p:cNvPr id="19" name="Gráfico 18"/>
          <p:cNvGraphicFramePr/>
          <p:nvPr>
            <p:extLst>
              <p:ext uri="{D42A27DB-BD31-4B8C-83A1-F6EECF244321}">
                <p14:modId xmlns:p14="http://schemas.microsoft.com/office/powerpoint/2010/main" val="3813508612"/>
              </p:ext>
            </p:extLst>
          </p:nvPr>
        </p:nvGraphicFramePr>
        <p:xfrm>
          <a:off x="-77649" y="225223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2998833" y="1094309"/>
            <a:ext cx="329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Dados coletados em </a:t>
            </a:r>
            <a:r>
              <a:rPr lang="pt-BR" dirty="0" smtClean="0"/>
              <a:t>2020 e 2022</a:t>
            </a:r>
            <a:endParaRPr lang="pt-BR" dirty="0"/>
          </a:p>
        </p:txBody>
      </p:sp>
      <p:graphicFrame>
        <p:nvGraphicFramePr>
          <p:cNvPr id="15" name="Gráfico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6765319"/>
              </p:ext>
            </p:extLst>
          </p:nvPr>
        </p:nvGraphicFramePr>
        <p:xfrm>
          <a:off x="4548773" y="1919399"/>
          <a:ext cx="4454549" cy="3076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70120" y="6055109"/>
            <a:ext cx="480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POPULAÇÃO: PREDOMINIO </a:t>
            </a:r>
            <a:r>
              <a:rPr lang="pt-BR" b="1" dirty="0" smtClean="0"/>
              <a:t>DE NÃO </a:t>
            </a:r>
            <a:r>
              <a:rPr lang="pt-BR" b="1" dirty="0"/>
              <a:t>DIABÉTICOS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89695" y="1564109"/>
            <a:ext cx="1796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COMORBIDADES</a:t>
            </a:r>
          </a:p>
        </p:txBody>
      </p:sp>
      <p:sp>
        <p:nvSpPr>
          <p:cNvPr id="10" name="CaixaDeTexto 14">
            <a:extLst>
              <a:ext uri="{FF2B5EF4-FFF2-40B4-BE49-F238E27FC236}">
                <a16:creationId xmlns="" xmlns:a16="http://schemas.microsoft.com/office/drawing/2014/main" id="{6F1ABE2D-D803-4BAD-AAAB-3089961DCC8F}"/>
              </a:ext>
            </a:extLst>
          </p:cNvPr>
          <p:cNvSpPr txBox="1"/>
          <p:nvPr/>
        </p:nvSpPr>
        <p:spPr>
          <a:xfrm>
            <a:off x="1975764" y="484274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5" name="CaixaDeTexto 14">
            <a:extLst>
              <a:ext uri="{FF2B5EF4-FFF2-40B4-BE49-F238E27FC236}">
                <a16:creationId xmlns="" xmlns:a16="http://schemas.microsoft.com/office/drawing/2014/main" id="{6F1ABE2D-D803-4BAD-AAAB-3089961DCC8F}"/>
              </a:ext>
            </a:extLst>
          </p:cNvPr>
          <p:cNvSpPr txBox="1"/>
          <p:nvPr/>
        </p:nvSpPr>
        <p:spPr>
          <a:xfrm>
            <a:off x="6880026" y="5035067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sp>
        <p:nvSpPr>
          <p:cNvPr id="14" name="TextBox 3"/>
          <p:cNvSpPr txBox="1"/>
          <p:nvPr/>
        </p:nvSpPr>
        <p:spPr>
          <a:xfrm>
            <a:off x="1881980" y="272210"/>
            <a:ext cx="5523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7" name="TextBox 11"/>
          <p:cNvSpPr txBox="1"/>
          <p:nvPr/>
        </p:nvSpPr>
        <p:spPr>
          <a:xfrm>
            <a:off x="3305713" y="741024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Ribeirão Preto</a:t>
            </a:r>
            <a:endParaRPr lang="pt-BR" dirty="0"/>
          </a:p>
        </p:txBody>
      </p:sp>
      <p:graphicFrame>
        <p:nvGraphicFramePr>
          <p:cNvPr id="19" name="Gráfico 18"/>
          <p:cNvGraphicFramePr/>
          <p:nvPr>
            <p:extLst>
              <p:ext uri="{D42A27DB-BD31-4B8C-83A1-F6EECF244321}">
                <p14:modId xmlns:p14="http://schemas.microsoft.com/office/powerpoint/2010/main" val="3658337374"/>
              </p:ext>
            </p:extLst>
          </p:nvPr>
        </p:nvGraphicFramePr>
        <p:xfrm>
          <a:off x="0" y="197906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2998833" y="1094309"/>
            <a:ext cx="329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Dados coletados em </a:t>
            </a:r>
            <a:r>
              <a:rPr lang="pt-BR" dirty="0" smtClean="0"/>
              <a:t>2020 e 2022</a:t>
            </a:r>
            <a:endParaRPr lang="pt-BR" dirty="0"/>
          </a:p>
        </p:txBody>
      </p:sp>
      <p:graphicFrame>
        <p:nvGraphicFramePr>
          <p:cNvPr id="13" name="Grá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963623"/>
              </p:ext>
            </p:extLst>
          </p:nvPr>
        </p:nvGraphicFramePr>
        <p:xfrm>
          <a:off x="4637765" y="1979064"/>
          <a:ext cx="4391025" cy="2728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8"/>
          <p:cNvSpPr txBox="1"/>
          <p:nvPr/>
        </p:nvSpPr>
        <p:spPr>
          <a:xfrm>
            <a:off x="3682366" y="1702957"/>
            <a:ext cx="1796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COMORBIDADES</a:t>
            </a:r>
          </a:p>
        </p:txBody>
      </p:sp>
      <p:sp>
        <p:nvSpPr>
          <p:cNvPr id="11" name="TextBox 7"/>
          <p:cNvSpPr txBox="1"/>
          <p:nvPr/>
        </p:nvSpPr>
        <p:spPr>
          <a:xfrm>
            <a:off x="1893687" y="5949295"/>
            <a:ext cx="5588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POPULAÇÃO MISTA: PREDOMÍNIO DE NÃO HIPERTENSOS</a:t>
            </a:r>
            <a:endParaRPr lang="pt-BR" b="1" dirty="0"/>
          </a:p>
        </p:txBody>
      </p:sp>
      <p:sp>
        <p:nvSpPr>
          <p:cNvPr id="12" name="CaixaDeTexto 14">
            <a:extLst>
              <a:ext uri="{FF2B5EF4-FFF2-40B4-BE49-F238E27FC236}">
                <a16:creationId xmlns="" xmlns:a16="http://schemas.microsoft.com/office/drawing/2014/main" id="{6F1ABE2D-D803-4BAD-AAAB-3089961DCC8F}"/>
              </a:ext>
            </a:extLst>
          </p:cNvPr>
          <p:cNvSpPr txBox="1"/>
          <p:nvPr/>
        </p:nvSpPr>
        <p:spPr>
          <a:xfrm>
            <a:off x="1829728" y="517876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3" name="CaixaDeTexto 12">
            <a:extLst>
              <a:ext uri="{FF2B5EF4-FFF2-40B4-BE49-F238E27FC236}">
                <a16:creationId xmlns="" xmlns:a16="http://schemas.microsoft.com/office/drawing/2014/main" id="{6F1ABE2D-D803-4BAD-AAAB-3089961DCC8F}"/>
              </a:ext>
            </a:extLst>
          </p:cNvPr>
          <p:cNvSpPr txBox="1"/>
          <p:nvPr/>
        </p:nvSpPr>
        <p:spPr>
          <a:xfrm>
            <a:off x="6753075" y="5210359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sp>
        <p:nvSpPr>
          <p:cNvPr id="15" name="TextBox 3"/>
          <p:cNvSpPr txBox="1"/>
          <p:nvPr/>
        </p:nvSpPr>
        <p:spPr>
          <a:xfrm>
            <a:off x="1881980" y="272210"/>
            <a:ext cx="5523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6" name="TextBox 11"/>
          <p:cNvSpPr txBox="1"/>
          <p:nvPr/>
        </p:nvSpPr>
        <p:spPr>
          <a:xfrm>
            <a:off x="3305713" y="741024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Ribeirão Preto</a:t>
            </a:r>
            <a:endParaRPr lang="pt-BR" dirty="0"/>
          </a:p>
        </p:txBody>
      </p:sp>
      <p:graphicFrame>
        <p:nvGraphicFramePr>
          <p:cNvPr id="18" name="Gráfico 17"/>
          <p:cNvGraphicFramePr/>
          <p:nvPr>
            <p:extLst>
              <p:ext uri="{D42A27DB-BD31-4B8C-83A1-F6EECF244321}">
                <p14:modId xmlns:p14="http://schemas.microsoft.com/office/powerpoint/2010/main" val="3969719974"/>
              </p:ext>
            </p:extLst>
          </p:nvPr>
        </p:nvGraphicFramePr>
        <p:xfrm>
          <a:off x="-43154" y="241742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CaixaDeTexto 13"/>
          <p:cNvSpPr txBox="1"/>
          <p:nvPr/>
        </p:nvSpPr>
        <p:spPr>
          <a:xfrm>
            <a:off x="2998833" y="1094309"/>
            <a:ext cx="329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Dados coletados em </a:t>
            </a:r>
            <a:r>
              <a:rPr lang="pt-BR" dirty="0" smtClean="0"/>
              <a:t>2020 e 2022</a:t>
            </a:r>
            <a:endParaRPr lang="pt-BR" dirty="0"/>
          </a:p>
        </p:txBody>
      </p:sp>
      <p:graphicFrame>
        <p:nvGraphicFramePr>
          <p:cNvPr id="20" name="Gráfico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8482695"/>
              </p:ext>
            </p:extLst>
          </p:nvPr>
        </p:nvGraphicFramePr>
        <p:xfrm>
          <a:off x="4688106" y="2234711"/>
          <a:ext cx="4349262" cy="29781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538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303244" y="6188021"/>
            <a:ext cx="312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MAIOR CONVENIO = UNIMED  </a:t>
            </a:r>
            <a:endParaRPr lang="pt-BR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407748" y="1734958"/>
            <a:ext cx="2301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CONVENIOS MÉDICOS</a:t>
            </a:r>
          </a:p>
        </p:txBody>
      </p:sp>
      <p:sp>
        <p:nvSpPr>
          <p:cNvPr id="11" name="CaixaDeTexto 14">
            <a:extLst>
              <a:ext uri="{FF2B5EF4-FFF2-40B4-BE49-F238E27FC236}">
                <a16:creationId xmlns="" xmlns:a16="http://schemas.microsoft.com/office/drawing/2014/main" id="{6F1ABE2D-D803-4BAD-AAAB-3089961DCC8F}"/>
              </a:ext>
            </a:extLst>
          </p:cNvPr>
          <p:cNvSpPr txBox="1"/>
          <p:nvPr/>
        </p:nvSpPr>
        <p:spPr>
          <a:xfrm>
            <a:off x="2088257" y="4992183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5" name="CaixaDeTexto 14">
            <a:extLst>
              <a:ext uri="{FF2B5EF4-FFF2-40B4-BE49-F238E27FC236}">
                <a16:creationId xmlns="" xmlns:a16="http://schemas.microsoft.com/office/drawing/2014/main" id="{6F1ABE2D-D803-4BAD-AAAB-3089961DCC8F}"/>
              </a:ext>
            </a:extLst>
          </p:cNvPr>
          <p:cNvSpPr txBox="1"/>
          <p:nvPr/>
        </p:nvSpPr>
        <p:spPr>
          <a:xfrm>
            <a:off x="6727152" y="5363276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sp>
        <p:nvSpPr>
          <p:cNvPr id="16" name="TextBox 3"/>
          <p:cNvSpPr txBox="1"/>
          <p:nvPr/>
        </p:nvSpPr>
        <p:spPr>
          <a:xfrm>
            <a:off x="1881980" y="272210"/>
            <a:ext cx="5523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7" name="TextBox 11"/>
          <p:cNvSpPr txBox="1"/>
          <p:nvPr/>
        </p:nvSpPr>
        <p:spPr>
          <a:xfrm>
            <a:off x="3305713" y="741024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Ribeirão Preto</a:t>
            </a:r>
            <a:endParaRPr lang="pt-BR" dirty="0"/>
          </a:p>
        </p:txBody>
      </p:sp>
      <p:graphicFrame>
        <p:nvGraphicFramePr>
          <p:cNvPr id="19" name="Gráfico 18"/>
          <p:cNvGraphicFramePr/>
          <p:nvPr>
            <p:extLst>
              <p:ext uri="{D42A27DB-BD31-4B8C-83A1-F6EECF244321}">
                <p14:modId xmlns:p14="http://schemas.microsoft.com/office/powerpoint/2010/main" val="1651547634"/>
              </p:ext>
            </p:extLst>
          </p:nvPr>
        </p:nvGraphicFramePr>
        <p:xfrm>
          <a:off x="-13499" y="234218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2998833" y="1117755"/>
            <a:ext cx="329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Dados coletados em </a:t>
            </a:r>
            <a:r>
              <a:rPr lang="pt-BR" dirty="0" smtClean="0"/>
              <a:t>2020 e 2022</a:t>
            </a:r>
            <a:endParaRPr lang="pt-BR" dirty="0"/>
          </a:p>
        </p:txBody>
      </p:sp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698275"/>
              </p:ext>
            </p:extLst>
          </p:nvPr>
        </p:nvGraphicFramePr>
        <p:xfrm>
          <a:off x="4488088" y="2281038"/>
          <a:ext cx="4448175" cy="2690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658414" y="1538814"/>
            <a:ext cx="1717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TIPO DE EXAME</a:t>
            </a:r>
          </a:p>
        </p:txBody>
      </p:sp>
      <p:sp>
        <p:nvSpPr>
          <p:cNvPr id="9" name="CaixaDeTexto 14">
            <a:extLst>
              <a:ext uri="{FF2B5EF4-FFF2-40B4-BE49-F238E27FC236}">
                <a16:creationId xmlns="" xmlns:a16="http://schemas.microsoft.com/office/drawing/2014/main" id="{6F1ABE2D-D803-4BAD-AAAB-3089961DCC8F}"/>
              </a:ext>
            </a:extLst>
          </p:cNvPr>
          <p:cNvSpPr txBox="1"/>
          <p:nvPr/>
        </p:nvSpPr>
        <p:spPr>
          <a:xfrm>
            <a:off x="1881980" y="5426557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5" name="TextBox 7"/>
          <p:cNvSpPr txBox="1"/>
          <p:nvPr/>
        </p:nvSpPr>
        <p:spPr>
          <a:xfrm>
            <a:off x="2094482" y="6203842"/>
            <a:ext cx="5017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EXAMES PREDOMINANTES: OSSO, MIOC, DO E PET</a:t>
            </a:r>
            <a:endParaRPr lang="pt-BR" b="1" dirty="0"/>
          </a:p>
        </p:txBody>
      </p:sp>
      <p:sp>
        <p:nvSpPr>
          <p:cNvPr id="14" name="CaixaDeTexto 13">
            <a:extLst>
              <a:ext uri="{FF2B5EF4-FFF2-40B4-BE49-F238E27FC236}">
                <a16:creationId xmlns="" xmlns:a16="http://schemas.microsoft.com/office/drawing/2014/main" id="{6F1ABE2D-D803-4BAD-AAAB-3089961DCC8F}"/>
              </a:ext>
            </a:extLst>
          </p:cNvPr>
          <p:cNvSpPr txBox="1"/>
          <p:nvPr/>
        </p:nvSpPr>
        <p:spPr>
          <a:xfrm>
            <a:off x="7111496" y="5426557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sp>
        <p:nvSpPr>
          <p:cNvPr id="16" name="TextBox 3"/>
          <p:cNvSpPr txBox="1"/>
          <p:nvPr/>
        </p:nvSpPr>
        <p:spPr>
          <a:xfrm>
            <a:off x="1881980" y="272210"/>
            <a:ext cx="5523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7" name="TextBox 11"/>
          <p:cNvSpPr txBox="1"/>
          <p:nvPr/>
        </p:nvSpPr>
        <p:spPr>
          <a:xfrm>
            <a:off x="3305713" y="741024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Ribeirão Preto</a:t>
            </a:r>
            <a:endParaRPr lang="pt-BR" dirty="0"/>
          </a:p>
        </p:txBody>
      </p:sp>
      <p:graphicFrame>
        <p:nvGraphicFramePr>
          <p:cNvPr id="20" name="Gráfico 19"/>
          <p:cNvGraphicFramePr/>
          <p:nvPr>
            <p:extLst>
              <p:ext uri="{D42A27DB-BD31-4B8C-83A1-F6EECF244321}">
                <p14:modId xmlns:p14="http://schemas.microsoft.com/office/powerpoint/2010/main" val="837462079"/>
              </p:ext>
            </p:extLst>
          </p:nvPr>
        </p:nvGraphicFramePr>
        <p:xfrm>
          <a:off x="-83912" y="2409281"/>
          <a:ext cx="4572000" cy="30172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2998833" y="1094309"/>
            <a:ext cx="329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Dados coletados em </a:t>
            </a:r>
            <a:r>
              <a:rPr lang="pt-BR" dirty="0" smtClean="0"/>
              <a:t>2020 e 2022</a:t>
            </a:r>
            <a:endParaRPr lang="pt-BR" dirty="0"/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6323438"/>
              </p:ext>
            </p:extLst>
          </p:nvPr>
        </p:nvGraphicFramePr>
        <p:xfrm>
          <a:off x="4488088" y="2554592"/>
          <a:ext cx="4655912" cy="2871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207057" y="1650707"/>
            <a:ext cx="677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SEXO</a:t>
            </a:r>
          </a:p>
        </p:txBody>
      </p:sp>
      <p:sp>
        <p:nvSpPr>
          <p:cNvPr id="9" name="CaixaDeTexto 14">
            <a:extLst>
              <a:ext uri="{FF2B5EF4-FFF2-40B4-BE49-F238E27FC236}">
                <a16:creationId xmlns="" xmlns:a16="http://schemas.microsoft.com/office/drawing/2014/main" id="{6F1ABE2D-D803-4BAD-AAAB-3089961DCC8F}"/>
              </a:ext>
            </a:extLst>
          </p:cNvPr>
          <p:cNvSpPr txBox="1"/>
          <p:nvPr/>
        </p:nvSpPr>
        <p:spPr>
          <a:xfrm>
            <a:off x="1899014" y="5158076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4" name="TextBox 8"/>
          <p:cNvSpPr txBox="1"/>
          <p:nvPr/>
        </p:nvSpPr>
        <p:spPr>
          <a:xfrm>
            <a:off x="3123900" y="6113450"/>
            <a:ext cx="3086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PREDOMINIO SEXO FEMININO</a:t>
            </a:r>
            <a:endParaRPr lang="pt-BR" b="1" dirty="0"/>
          </a:p>
        </p:txBody>
      </p:sp>
      <p:sp>
        <p:nvSpPr>
          <p:cNvPr id="15" name="CaixaDeTexto 14">
            <a:extLst>
              <a:ext uri="{FF2B5EF4-FFF2-40B4-BE49-F238E27FC236}">
                <a16:creationId xmlns="" xmlns:a16="http://schemas.microsoft.com/office/drawing/2014/main" id="{6F1ABE2D-D803-4BAD-AAAB-3089961DCC8F}"/>
              </a:ext>
            </a:extLst>
          </p:cNvPr>
          <p:cNvSpPr txBox="1"/>
          <p:nvPr/>
        </p:nvSpPr>
        <p:spPr>
          <a:xfrm>
            <a:off x="6753074" y="513092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sp>
        <p:nvSpPr>
          <p:cNvPr id="17" name="TextBox 3"/>
          <p:cNvSpPr txBox="1"/>
          <p:nvPr/>
        </p:nvSpPr>
        <p:spPr>
          <a:xfrm>
            <a:off x="1881980" y="272210"/>
            <a:ext cx="5523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8" name="TextBox 11"/>
          <p:cNvSpPr txBox="1"/>
          <p:nvPr/>
        </p:nvSpPr>
        <p:spPr>
          <a:xfrm>
            <a:off x="3305713" y="741024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Ribeirão Preto</a:t>
            </a:r>
            <a:endParaRPr lang="pt-BR" dirty="0"/>
          </a:p>
        </p:txBody>
      </p:sp>
      <p:graphicFrame>
        <p:nvGraphicFramePr>
          <p:cNvPr id="20" name="Gráfico 19"/>
          <p:cNvGraphicFramePr/>
          <p:nvPr>
            <p:extLst>
              <p:ext uri="{D42A27DB-BD31-4B8C-83A1-F6EECF244321}">
                <p14:modId xmlns:p14="http://schemas.microsoft.com/office/powerpoint/2010/main" val="849638857"/>
              </p:ext>
            </p:extLst>
          </p:nvPr>
        </p:nvGraphicFramePr>
        <p:xfrm>
          <a:off x="228253" y="2442703"/>
          <a:ext cx="4259835" cy="2711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2998833" y="1094309"/>
            <a:ext cx="329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Dados coletados em </a:t>
            </a:r>
            <a:r>
              <a:rPr lang="pt-BR" dirty="0" smtClean="0"/>
              <a:t>2020 e 2022</a:t>
            </a:r>
            <a:endParaRPr lang="pt-BR" dirty="0"/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1894431"/>
              </p:ext>
            </p:extLst>
          </p:nvPr>
        </p:nvGraphicFramePr>
        <p:xfrm>
          <a:off x="4643898" y="2020039"/>
          <a:ext cx="4582164" cy="31695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5399" y="219958"/>
            <a:ext cx="337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264804" y="836033"/>
            <a:ext cx="2676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UNIDADE RIBEIRÃO PRETO</a:t>
            </a:r>
          </a:p>
        </p:txBody>
      </p:sp>
      <p:sp>
        <p:nvSpPr>
          <p:cNvPr id="6" name="Retângulo 5"/>
          <p:cNvSpPr/>
          <p:nvPr/>
        </p:nvSpPr>
        <p:spPr>
          <a:xfrm>
            <a:off x="532260" y="3082825"/>
            <a:ext cx="7966698" cy="21173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645039" y="2044774"/>
            <a:ext cx="78539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AÇÕES FRENTE AO PERFIL DA UNIDADE</a:t>
            </a:r>
          </a:p>
          <a:p>
            <a:endParaRPr lang="pt-BR" dirty="0"/>
          </a:p>
          <a:p>
            <a:pPr marL="342900" indent="-342900"/>
            <a:r>
              <a:rPr lang="pt-BR" dirty="0" smtClean="0"/>
              <a:t>NÃO APLICÁVEL.</a:t>
            </a:r>
            <a:endParaRPr lang="pt-BR" dirty="0"/>
          </a:p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710254" y="3291833"/>
            <a:ext cx="75977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HOUVE AUMENTO SIGNIFICATIVO NO ATENDIMENTO PARA CONVÊNIOS E DIMINUIÇÃO DE ATENDIMENTO PELO SUS. </a:t>
            </a:r>
          </a:p>
          <a:p>
            <a:r>
              <a:rPr lang="pt-BR" dirty="0" smtClean="0"/>
              <a:t>HOUVE AUMENTO PARA REALIZAÇÃO DE LINFO  QUE NÃO VINHA APARECENDO NOS RELATÓRIOS ANTERIORES. </a:t>
            </a:r>
          </a:p>
          <a:p>
            <a:r>
              <a:rPr lang="pt-BR" dirty="0" smtClean="0"/>
              <a:t>PARA OS DEMAIS ITENS, NÃO HOUVE MUDANÇA NO PERFIL EPIDEMIOLÓGICO DA UNIDADE.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3489</TotalTime>
  <Words>196</Words>
  <Application>Microsoft Office PowerPoint</Application>
  <PresentationFormat>Apresentação na tela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DIMEN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DILMA MARIKO MORITA</dc:creator>
  <cp:lastModifiedBy>Erondy Ferreira Sabino da Silva</cp:lastModifiedBy>
  <cp:revision>379</cp:revision>
  <dcterms:created xsi:type="dcterms:W3CDTF">2017-06-06T14:32:54Z</dcterms:created>
  <dcterms:modified xsi:type="dcterms:W3CDTF">2024-02-21T13:33:16Z</dcterms:modified>
</cp:coreProperties>
</file>