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9" r:id="rId2"/>
    <p:sldId id="300" r:id="rId3"/>
    <p:sldId id="301" r:id="rId4"/>
    <p:sldId id="347" r:id="rId5"/>
    <p:sldId id="302" r:id="rId6"/>
    <p:sldId id="303" r:id="rId7"/>
    <p:sldId id="322" r:id="rId8"/>
  </p:sldIdLst>
  <p:sldSz cx="9144000" cy="6858000" type="screen4x3"/>
  <p:notesSz cx="6858000" cy="9144000"/>
  <p:defaultTextStyle>
    <a:defPPr>
      <a:defRPr lang="pt-B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>
        <p:scale>
          <a:sx n="76" d="100"/>
          <a:sy n="76" d="100"/>
        </p:scale>
        <p:origin x="-1188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Bragan&#231;a\perfil%20Bragan&#231;a%202020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Bragan&#231;a\Perfil%202022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Bragan&#231;a\perfil%20Bragan&#231;a%202020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Bragan&#231;a\Exames%202022%20_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Bragan&#231;a\perfil%20Bragan&#231;a%202020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Bragan&#231;a\Perfil%202022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Bragan&#231;a\Perfil%202022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Bragan&#231;a\perfil%20Bragan&#231;a%202020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Bragan&#231;a\Perfil%202022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Bragan&#231;a\perfil%20Bragan&#231;a%202020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Bragan&#231;a\Perfil%202022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Bragan&#231;a\perfil%20Bragan&#231;a%202020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Bragan&#231;a\Perfil%202022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Bragan&#231;a\perfil%20Bragan&#231;a%202020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055555555555683E-2"/>
          <c:y val="9.4907407407407413E-2"/>
          <c:w val="0.90694444444444444"/>
          <c:h val="0.8657407407407407"/>
        </c:manualLayout>
      </c:layout>
      <c:pie3DChart>
        <c:varyColors val="1"/>
        <c:ser>
          <c:idx val="0"/>
          <c:order val="0"/>
          <c:dPt>
            <c:idx val="3"/>
            <c:bubble3D val="0"/>
            <c:spPr>
              <a:solidFill>
                <a:schemeClr val="accent4"/>
              </a:solidFill>
            </c:spPr>
          </c:dPt>
          <c:dLbls>
            <c:txPr>
              <a:bodyPr/>
              <a:lstStyle/>
              <a:p>
                <a:pPr>
                  <a:defRPr sz="1200"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Idade!$E$2:$E$5</c:f>
              <c:strCache>
                <c:ptCount val="4"/>
                <c:pt idx="0">
                  <c:v>0 a 12 anos</c:v>
                </c:pt>
                <c:pt idx="1">
                  <c:v>13 a 30 anos</c:v>
                </c:pt>
                <c:pt idx="2">
                  <c:v>31 a 65 anos</c:v>
                </c:pt>
                <c:pt idx="3">
                  <c:v>&gt; 65 anos</c:v>
                </c:pt>
              </c:strCache>
            </c:strRef>
          </c:cat>
          <c:val>
            <c:numRef>
              <c:f>Idade!$F$2:$F$5</c:f>
              <c:numCache>
                <c:formatCode>General</c:formatCode>
                <c:ptCount val="4"/>
                <c:pt idx="0">
                  <c:v>141</c:v>
                </c:pt>
                <c:pt idx="1">
                  <c:v>89</c:v>
                </c:pt>
                <c:pt idx="2">
                  <c:v>1725</c:v>
                </c:pt>
                <c:pt idx="3">
                  <c:v>1342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055555555555558E-2"/>
          <c:y val="0.11342592592592593"/>
          <c:w val="0.90694444444444444"/>
          <c:h val="0.88657407407407407"/>
        </c:manualLayout>
      </c:layout>
      <c:pie3DChart>
        <c:varyColors val="1"/>
        <c:ser>
          <c:idx val="0"/>
          <c:order val="0"/>
          <c:dPt>
            <c:idx val="1"/>
            <c:bubble3D val="0"/>
            <c:spPr>
              <a:solidFill>
                <a:schemeClr val="accent6"/>
              </a:solidFill>
            </c:spPr>
          </c:dPt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(Plan7!$B$2;Plan7!$B$3;Plan7!$B$7;Plan7!$B$8;Plan7!$B$10;Plan7!$B$11;Plan7!$B$15;Plan7!$B$24)</c:f>
              <c:strCache>
                <c:ptCount val="8"/>
                <c:pt idx="0">
                  <c:v>VIVEST </c:v>
                </c:pt>
                <c:pt idx="1">
                  <c:v>SUS</c:v>
                </c:pt>
                <c:pt idx="2">
                  <c:v>Santa Casa Saúde</c:v>
                </c:pt>
                <c:pt idx="3">
                  <c:v>Pref. Extrema</c:v>
                </c:pt>
                <c:pt idx="4">
                  <c:v>Partucular</c:v>
                </c:pt>
                <c:pt idx="5">
                  <c:v>Notre Dame</c:v>
                </c:pt>
                <c:pt idx="6">
                  <c:v>Climed</c:v>
                </c:pt>
                <c:pt idx="7">
                  <c:v>Outros</c:v>
                </c:pt>
              </c:strCache>
            </c:strRef>
          </c:cat>
          <c:val>
            <c:numRef>
              <c:f>(Plan7!$C$2;Plan7!$C$3;Plan7!$C$7;Plan7!$C$8;Plan7!$C$10;Plan7!$C$11;Plan7!$C$15;Plan7!$C$24)</c:f>
              <c:numCache>
                <c:formatCode>#,##0</c:formatCode>
                <c:ptCount val="8"/>
                <c:pt idx="0">
                  <c:v>206</c:v>
                </c:pt>
                <c:pt idx="1">
                  <c:v>1881</c:v>
                </c:pt>
                <c:pt idx="2">
                  <c:v>266</c:v>
                </c:pt>
                <c:pt idx="3">
                  <c:v>179</c:v>
                </c:pt>
                <c:pt idx="4">
                  <c:v>153</c:v>
                </c:pt>
                <c:pt idx="5">
                  <c:v>144</c:v>
                </c:pt>
                <c:pt idx="6">
                  <c:v>257</c:v>
                </c:pt>
                <c:pt idx="7">
                  <c:v>664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4722222222222224E-2"/>
          <c:y val="6.8297678174843515E-2"/>
          <c:w val="0.93055555555555569"/>
          <c:h val="0.8842592592592593"/>
        </c:manualLayout>
      </c:layout>
      <c:pie3DChart>
        <c:varyColors val="1"/>
        <c:ser>
          <c:idx val="0"/>
          <c:order val="0"/>
          <c:dPt>
            <c:idx val="1"/>
            <c:bubble3D val="0"/>
            <c:spPr>
              <a:solidFill>
                <a:schemeClr val="accent6"/>
              </a:solidFill>
            </c:spPr>
          </c:dPt>
          <c:dPt>
            <c:idx val="2"/>
            <c:bubble3D val="0"/>
            <c:spPr>
              <a:solidFill>
                <a:srgbClr val="92D050"/>
              </a:solidFill>
            </c:spPr>
          </c:dPt>
          <c:dPt>
            <c:idx val="3"/>
            <c:bubble3D val="0"/>
            <c:spPr>
              <a:solidFill>
                <a:schemeClr val="accent5"/>
              </a:solidFill>
            </c:spPr>
          </c:dPt>
          <c:dPt>
            <c:idx val="4"/>
            <c:bubble3D val="0"/>
            <c:spPr>
              <a:solidFill>
                <a:srgbClr val="FFFF00"/>
              </a:solidFill>
            </c:spPr>
          </c:dPt>
          <c:dPt>
            <c:idx val="6"/>
            <c:bubble3D val="0"/>
            <c:spPr>
              <a:solidFill>
                <a:schemeClr val="accent2"/>
              </a:solidFill>
            </c:spPr>
          </c:dPt>
          <c:dLbls>
            <c:dLbl>
              <c:idx val="3"/>
              <c:layout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Exames!$E$2:$E$11</c:f>
              <c:strCache>
                <c:ptCount val="10"/>
                <c:pt idx="0">
                  <c:v>Linfo</c:v>
                </c:pt>
                <c:pt idx="1">
                  <c:v>Osso</c:v>
                </c:pt>
                <c:pt idx="2">
                  <c:v>Tireo </c:v>
                </c:pt>
                <c:pt idx="3">
                  <c:v>Mio</c:v>
                </c:pt>
                <c:pt idx="4">
                  <c:v>Paratireo</c:v>
                </c:pt>
                <c:pt idx="5">
                  <c:v>Pulmao</c:v>
                </c:pt>
                <c:pt idx="6">
                  <c:v>DMSA</c:v>
                </c:pt>
                <c:pt idx="7">
                  <c:v>DTPA</c:v>
                </c:pt>
                <c:pt idx="8">
                  <c:v>PCI</c:v>
                </c:pt>
                <c:pt idx="9">
                  <c:v>Terapia</c:v>
                </c:pt>
              </c:strCache>
            </c:strRef>
          </c:cat>
          <c:val>
            <c:numRef>
              <c:f>Exames!$F$2:$F$11</c:f>
              <c:numCache>
                <c:formatCode>General</c:formatCode>
                <c:ptCount val="10"/>
                <c:pt idx="0">
                  <c:v>143</c:v>
                </c:pt>
                <c:pt idx="1">
                  <c:v>801</c:v>
                </c:pt>
                <c:pt idx="2">
                  <c:v>100</c:v>
                </c:pt>
                <c:pt idx="3">
                  <c:v>3295</c:v>
                </c:pt>
                <c:pt idx="4">
                  <c:v>67</c:v>
                </c:pt>
                <c:pt idx="5">
                  <c:v>74</c:v>
                </c:pt>
                <c:pt idx="6">
                  <c:v>335</c:v>
                </c:pt>
                <c:pt idx="7">
                  <c:v>218</c:v>
                </c:pt>
                <c:pt idx="8">
                  <c:v>41</c:v>
                </c:pt>
                <c:pt idx="9">
                  <c:v>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0833333333333332E-2"/>
          <c:y val="7.4534271355260168E-2"/>
          <c:w val="0.9555555555555556"/>
          <c:h val="0.92313720386878773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'exames 2022..'!$F$2:$F$8</c:f>
              <c:strCache>
                <c:ptCount val="7"/>
                <c:pt idx="0">
                  <c:v>DMSA</c:v>
                </c:pt>
                <c:pt idx="1">
                  <c:v>Tireo TC</c:v>
                </c:pt>
                <c:pt idx="2">
                  <c:v>Miocardio</c:v>
                </c:pt>
                <c:pt idx="3">
                  <c:v>Osso</c:v>
                </c:pt>
                <c:pt idx="4">
                  <c:v>Linfo</c:v>
                </c:pt>
                <c:pt idx="5">
                  <c:v>Outros</c:v>
                </c:pt>
                <c:pt idx="6">
                  <c:v>DTPA</c:v>
                </c:pt>
              </c:strCache>
            </c:strRef>
          </c:cat>
          <c:val>
            <c:numRef>
              <c:f>'exames 2022..'!$G$2:$G$8</c:f>
              <c:numCache>
                <c:formatCode>#,##0</c:formatCode>
                <c:ptCount val="7"/>
                <c:pt idx="0">
                  <c:v>436</c:v>
                </c:pt>
                <c:pt idx="1">
                  <c:v>125</c:v>
                </c:pt>
                <c:pt idx="2">
                  <c:v>1899</c:v>
                </c:pt>
                <c:pt idx="3">
                  <c:v>960</c:v>
                </c:pt>
                <c:pt idx="4">
                  <c:v>107</c:v>
                </c:pt>
                <c:pt idx="5">
                  <c:v>469</c:v>
                </c:pt>
                <c:pt idx="6">
                  <c:v>211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9722222222222274E-2"/>
          <c:y val="7.1759259259259259E-2"/>
          <c:w val="0.88611111111111107"/>
          <c:h val="0.8425925925925928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</c:spPr>
          </c:dPt>
          <c:dPt>
            <c:idx val="1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200"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Sexo!$D$2:$D$3</c:f>
              <c:strCache>
                <c:ptCount val="2"/>
                <c:pt idx="0">
                  <c:v>Feminino</c:v>
                </c:pt>
                <c:pt idx="1">
                  <c:v>Masculino</c:v>
                </c:pt>
              </c:strCache>
            </c:strRef>
          </c:cat>
          <c:val>
            <c:numRef>
              <c:f>Sexo!$E$2:$E$3</c:f>
              <c:numCache>
                <c:formatCode>General</c:formatCode>
                <c:ptCount val="2"/>
                <c:pt idx="0">
                  <c:v>1813</c:v>
                </c:pt>
                <c:pt idx="1">
                  <c:v>1484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5277777777777777E-2"/>
          <c:y val="7.6388888888888895E-2"/>
          <c:w val="0.9458333333333333"/>
          <c:h val="0.92361111111111116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Sexo!$D$3:$D$4</c:f>
              <c:strCache>
                <c:ptCount val="2"/>
                <c:pt idx="0">
                  <c:v>Masculino</c:v>
                </c:pt>
                <c:pt idx="1">
                  <c:v>Feminino</c:v>
                </c:pt>
              </c:strCache>
            </c:strRef>
          </c:cat>
          <c:val>
            <c:numRef>
              <c:f>Sexo!$E$3:$E$4</c:f>
              <c:numCache>
                <c:formatCode>#,##0</c:formatCode>
                <c:ptCount val="2"/>
                <c:pt idx="0">
                  <c:v>1675</c:v>
                </c:pt>
                <c:pt idx="1">
                  <c:v>2106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0833333333333332E-2"/>
          <c:y val="7.1759259259259259E-2"/>
          <c:w val="0.92222222222222228"/>
          <c:h val="0.875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Idade!$G$3:$G$6</c:f>
              <c:strCache>
                <c:ptCount val="4"/>
                <c:pt idx="0">
                  <c:v>0 a 12 Anos</c:v>
                </c:pt>
                <c:pt idx="1">
                  <c:v>12 a 30 Anos</c:v>
                </c:pt>
                <c:pt idx="2">
                  <c:v>31 a 65 Anos</c:v>
                </c:pt>
                <c:pt idx="3">
                  <c:v>&gt; 65 Anos</c:v>
                </c:pt>
              </c:strCache>
            </c:strRef>
          </c:cat>
          <c:val>
            <c:numRef>
              <c:f>Idade!$H$3:$H$6</c:f>
              <c:numCache>
                <c:formatCode>#,##0</c:formatCode>
                <c:ptCount val="4"/>
                <c:pt idx="0">
                  <c:v>174</c:v>
                </c:pt>
                <c:pt idx="1">
                  <c:v>109</c:v>
                </c:pt>
                <c:pt idx="2">
                  <c:v>1902</c:v>
                </c:pt>
                <c:pt idx="3">
                  <c:v>1596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6944444444444443E-2"/>
          <c:y val="4.3981481481481483E-2"/>
          <c:w val="0.93055555555555558"/>
          <c:h val="0.8842592592592593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3"/>
              </a:solidFill>
            </c:spPr>
          </c:dPt>
          <c:dPt>
            <c:idx val="1"/>
            <c:bubble3D val="0"/>
            <c:spPr>
              <a:solidFill>
                <a:schemeClr val="accent4"/>
              </a:solidFill>
            </c:spPr>
          </c:dPt>
          <c:dPt>
            <c:idx val="2"/>
            <c:bubble3D val="0"/>
            <c:spPr>
              <a:solidFill>
                <a:schemeClr val="accent2"/>
              </a:solidFill>
            </c:spPr>
          </c:dPt>
          <c:dPt>
            <c:idx val="3"/>
            <c:bubble3D val="0"/>
            <c:spPr>
              <a:solidFill>
                <a:schemeClr val="accent5"/>
              </a:solidFill>
            </c:spPr>
          </c:dPt>
          <c:dLbls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Escolaridade!$E$2:$E$5</c:f>
              <c:strCache>
                <c:ptCount val="4"/>
                <c:pt idx="0">
                  <c:v>Fundamental </c:v>
                </c:pt>
                <c:pt idx="1">
                  <c:v>Médio </c:v>
                </c:pt>
                <c:pt idx="2">
                  <c:v>Não Alfabetizado</c:v>
                </c:pt>
                <c:pt idx="3">
                  <c:v>Superior</c:v>
                </c:pt>
              </c:strCache>
            </c:strRef>
          </c:cat>
          <c:val>
            <c:numRef>
              <c:f>Escolaridade!$F$2:$F$5</c:f>
              <c:numCache>
                <c:formatCode>General</c:formatCode>
                <c:ptCount val="4"/>
                <c:pt idx="0">
                  <c:v>1695</c:v>
                </c:pt>
                <c:pt idx="1">
                  <c:v>830</c:v>
                </c:pt>
                <c:pt idx="2">
                  <c:v>216</c:v>
                </c:pt>
                <c:pt idx="3">
                  <c:v>556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722222222222227E-2"/>
          <c:y val="0.11342592592592593"/>
          <c:w val="0.90694444444444444"/>
          <c:h val="0.88657407407407407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Escolaridade!$D$2:$D$5</c:f>
              <c:strCache>
                <c:ptCount val="4"/>
                <c:pt idx="0">
                  <c:v>Fundamental</c:v>
                </c:pt>
                <c:pt idx="1">
                  <c:v>Médio</c:v>
                </c:pt>
                <c:pt idx="2">
                  <c:v>Não Alfabétizado</c:v>
                </c:pt>
                <c:pt idx="3">
                  <c:v>Superior</c:v>
                </c:pt>
              </c:strCache>
            </c:strRef>
          </c:cat>
          <c:val>
            <c:numRef>
              <c:f>Escolaridade!$E$2:$E$5</c:f>
              <c:numCache>
                <c:formatCode>#,##0</c:formatCode>
                <c:ptCount val="4"/>
                <c:pt idx="0">
                  <c:v>1831</c:v>
                </c:pt>
                <c:pt idx="1">
                  <c:v>1049</c:v>
                </c:pt>
                <c:pt idx="2">
                  <c:v>170</c:v>
                </c:pt>
                <c:pt idx="3">
                  <c:v>731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5833333333333365E-2"/>
          <c:y val="0.11342592592592596"/>
          <c:w val="0.86111111111111138"/>
          <c:h val="0.81944444444444464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100"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Diabeticos!$D$2:$D$3</c:f>
              <c:strCache>
                <c:ptCount val="2"/>
                <c:pt idx="0">
                  <c:v>Não Diabeticos </c:v>
                </c:pt>
                <c:pt idx="1">
                  <c:v>Diabeticos </c:v>
                </c:pt>
              </c:strCache>
            </c:strRef>
          </c:cat>
          <c:val>
            <c:numRef>
              <c:f>Diabeticos!$E$2:$E$3</c:f>
              <c:numCache>
                <c:formatCode>General</c:formatCode>
                <c:ptCount val="2"/>
                <c:pt idx="0">
                  <c:v>2363</c:v>
                </c:pt>
                <c:pt idx="1">
                  <c:v>934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763353253309441E-2"/>
          <c:y val="0.13311181390978424"/>
          <c:w val="0.90658022312942765"/>
          <c:h val="0.866173726874334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1"/>
            <c:bubble3D val="0"/>
            <c:spPr>
              <a:solidFill>
                <a:srgbClr val="00B0F0"/>
              </a:solidFill>
            </c:spPr>
          </c:dPt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Diabéticos!$C$10:$C$11</c:f>
              <c:strCache>
                <c:ptCount val="2"/>
                <c:pt idx="0">
                  <c:v>Não Diabéticos</c:v>
                </c:pt>
                <c:pt idx="1">
                  <c:v>Diabéticos</c:v>
                </c:pt>
              </c:strCache>
            </c:strRef>
          </c:cat>
          <c:val>
            <c:numRef>
              <c:f>Diabéticos!$D$10:$D$11</c:f>
              <c:numCache>
                <c:formatCode>#,##0</c:formatCode>
                <c:ptCount val="2"/>
                <c:pt idx="0">
                  <c:v>2640</c:v>
                </c:pt>
                <c:pt idx="1">
                  <c:v>1141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9166666666666663E-2"/>
          <c:y val="0.14120370370370369"/>
          <c:w val="0.81388888888888911"/>
          <c:h val="0.77314814814814836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</c:spPr>
          </c:dPt>
          <c:dPt>
            <c:idx val="1"/>
            <c:bubble3D val="0"/>
            <c:spPr>
              <a:solidFill>
                <a:schemeClr val="accent4"/>
              </a:solidFill>
            </c:spPr>
          </c:dPt>
          <c:dLbls>
            <c:txPr>
              <a:bodyPr/>
              <a:lstStyle/>
              <a:p>
                <a:pPr>
                  <a:defRPr sz="1100"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Hipertenso!$D$2:$D$3</c:f>
              <c:strCache>
                <c:ptCount val="2"/>
                <c:pt idx="0">
                  <c:v>Não Hipertensos</c:v>
                </c:pt>
                <c:pt idx="1">
                  <c:v>Hipertensos</c:v>
                </c:pt>
              </c:strCache>
            </c:strRef>
          </c:cat>
          <c:val>
            <c:numRef>
              <c:f>Hipertenso!$E$2:$E$3</c:f>
              <c:numCache>
                <c:formatCode>General</c:formatCode>
                <c:ptCount val="2"/>
                <c:pt idx="0">
                  <c:v>1350</c:v>
                </c:pt>
                <c:pt idx="1">
                  <c:v>1947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805555555555555E-2"/>
          <c:y val="0.11805555555555555"/>
          <c:w val="0.86111111111111116"/>
          <c:h val="0.8148148148148147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1"/>
            <c:bubble3D val="0"/>
            <c:spPr>
              <a:solidFill>
                <a:schemeClr val="accent5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Hipertensos!$C$9:$C$10</c:f>
              <c:strCache>
                <c:ptCount val="2"/>
                <c:pt idx="0">
                  <c:v>Hipertensos</c:v>
                </c:pt>
                <c:pt idx="1">
                  <c:v>Não Hipertensos</c:v>
                </c:pt>
              </c:strCache>
            </c:strRef>
          </c:cat>
          <c:val>
            <c:numRef>
              <c:f>Hipertensos!$D$9:$D$10</c:f>
              <c:numCache>
                <c:formatCode>#,##0</c:formatCode>
                <c:ptCount val="2"/>
                <c:pt idx="0">
                  <c:v>2157</c:v>
                </c:pt>
                <c:pt idx="1">
                  <c:v>1624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0207344119792205E-2"/>
          <c:y val="0.20046854677289969"/>
          <c:w val="0.77083865461996881"/>
          <c:h val="0.7305472869303801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</c:spPr>
          </c:dPt>
          <c:dLbls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Convenios!$H$3:$H$10</c:f>
              <c:strCache>
                <c:ptCount val="8"/>
                <c:pt idx="0">
                  <c:v>SUS</c:v>
                </c:pt>
                <c:pt idx="1">
                  <c:v>Outros</c:v>
                </c:pt>
                <c:pt idx="2">
                  <c:v>Particular</c:v>
                </c:pt>
                <c:pt idx="3">
                  <c:v>Amha</c:v>
                </c:pt>
                <c:pt idx="4">
                  <c:v>Amil</c:v>
                </c:pt>
                <c:pt idx="5">
                  <c:v>Climed</c:v>
                </c:pt>
                <c:pt idx="6">
                  <c:v>Bradesco</c:v>
                </c:pt>
                <c:pt idx="7">
                  <c:v>Unimed </c:v>
                </c:pt>
              </c:strCache>
            </c:strRef>
          </c:cat>
          <c:val>
            <c:numRef>
              <c:f>Convenios!$I$3:$I$10</c:f>
              <c:numCache>
                <c:formatCode>General</c:formatCode>
                <c:ptCount val="8"/>
                <c:pt idx="0">
                  <c:v>974</c:v>
                </c:pt>
                <c:pt idx="1">
                  <c:v>204</c:v>
                </c:pt>
                <c:pt idx="2">
                  <c:v>78</c:v>
                </c:pt>
                <c:pt idx="3">
                  <c:v>49</c:v>
                </c:pt>
                <c:pt idx="4">
                  <c:v>32</c:v>
                </c:pt>
                <c:pt idx="5">
                  <c:v>60</c:v>
                </c:pt>
                <c:pt idx="6">
                  <c:v>24</c:v>
                </c:pt>
                <c:pt idx="7">
                  <c:v>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03/05/2023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03/05/2023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03/05/2023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03/05/2023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03/05/2023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03/05/2023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03/05/2023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03/05/2023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03/05/2023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03/05/2023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03/05/2023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41CEF-60DC-E149-B8D2-2D9DFFC2D1C2}" type="datetimeFigureOut">
              <a:rPr lang="pt-BR" smtClean="0"/>
              <a:pPr/>
              <a:t>03/05/2023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26690" y="350588"/>
            <a:ext cx="337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346310" y="5906200"/>
            <a:ext cx="2753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MAIORIA ADULTO E IDOSO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10666" y="1577044"/>
            <a:ext cx="1491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FAIXA ETÁRIA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26690" y="1181585"/>
            <a:ext cx="32081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Dados coletados no período 2020 e 2022 </a:t>
            </a:r>
            <a:endParaRPr lang="pt-BR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3430718" y="812253"/>
            <a:ext cx="1884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Bragança</a:t>
            </a:r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1697560" y="5184671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6656828" y="5184671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graphicFrame>
        <p:nvGraphicFramePr>
          <p:cNvPr id="16" name="Gráfico 15"/>
          <p:cNvGraphicFramePr/>
          <p:nvPr>
            <p:extLst>
              <p:ext uri="{D42A27DB-BD31-4B8C-83A1-F6EECF244321}">
                <p14:modId xmlns:p14="http://schemas.microsoft.com/office/powerpoint/2010/main" val="2132886367"/>
              </p:ext>
            </p:extLst>
          </p:nvPr>
        </p:nvGraphicFramePr>
        <p:xfrm>
          <a:off x="-262069" y="254327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0618490"/>
              </p:ext>
            </p:extLst>
          </p:nvPr>
        </p:nvGraphicFramePr>
        <p:xfrm>
          <a:off x="4456222" y="254327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466683" y="6168459"/>
            <a:ext cx="3508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MAIORIA FUNDAMENTAL E MÉDIO</a:t>
            </a:r>
            <a:endParaRPr lang="pt-BR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648670" y="1489362"/>
            <a:ext cx="1666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ESCOLARIDADE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1882801" y="5245129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6793499" y="521942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6" name="TextBox 3"/>
          <p:cNvSpPr txBox="1"/>
          <p:nvPr/>
        </p:nvSpPr>
        <p:spPr>
          <a:xfrm>
            <a:off x="2726690" y="350588"/>
            <a:ext cx="337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8" name="TextBox 11"/>
          <p:cNvSpPr txBox="1"/>
          <p:nvPr/>
        </p:nvSpPr>
        <p:spPr>
          <a:xfrm>
            <a:off x="3458854" y="812253"/>
            <a:ext cx="1884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Bragança</a:t>
            </a:r>
            <a:endParaRPr lang="pt-BR" dirty="0"/>
          </a:p>
        </p:txBody>
      </p:sp>
      <p:graphicFrame>
        <p:nvGraphicFramePr>
          <p:cNvPr id="19" name="Gráfico 18"/>
          <p:cNvGraphicFramePr/>
          <p:nvPr>
            <p:extLst>
              <p:ext uri="{D42A27DB-BD31-4B8C-83A1-F6EECF244321}">
                <p14:modId xmlns:p14="http://schemas.microsoft.com/office/powerpoint/2010/main" val="89600557"/>
              </p:ext>
            </p:extLst>
          </p:nvPr>
        </p:nvGraphicFramePr>
        <p:xfrm>
          <a:off x="-76828" y="262632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9"/>
          <p:cNvSpPr txBox="1"/>
          <p:nvPr/>
        </p:nvSpPr>
        <p:spPr>
          <a:xfrm>
            <a:off x="2726690" y="1181585"/>
            <a:ext cx="32081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Dados coletados no período 2020 e 2022 </a:t>
            </a:r>
            <a:endParaRPr lang="pt-BR" sz="1400" dirty="0"/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98769"/>
              </p:ext>
            </p:extLst>
          </p:nvPr>
        </p:nvGraphicFramePr>
        <p:xfrm>
          <a:off x="4495172" y="242644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588378" y="1489362"/>
            <a:ext cx="1796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COMORBIDADES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2124524" y="5297827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3" name="TextBox 7"/>
          <p:cNvSpPr txBox="1"/>
          <p:nvPr/>
        </p:nvSpPr>
        <p:spPr>
          <a:xfrm>
            <a:off x="2612293" y="6002606"/>
            <a:ext cx="3491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PREDOMINIO DE NÃO DIABÉTICOS</a:t>
            </a:r>
            <a:endParaRPr lang="pt-BR" b="1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6805372" y="5393621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7" name="TextBox 3"/>
          <p:cNvSpPr txBox="1"/>
          <p:nvPr/>
        </p:nvSpPr>
        <p:spPr>
          <a:xfrm>
            <a:off x="2726690" y="350588"/>
            <a:ext cx="337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9" name="TextBox 11"/>
          <p:cNvSpPr txBox="1"/>
          <p:nvPr/>
        </p:nvSpPr>
        <p:spPr>
          <a:xfrm>
            <a:off x="3472922" y="784117"/>
            <a:ext cx="1884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Bragança</a:t>
            </a:r>
            <a:endParaRPr lang="pt-BR" dirty="0"/>
          </a:p>
        </p:txBody>
      </p:sp>
      <p:graphicFrame>
        <p:nvGraphicFramePr>
          <p:cNvPr id="20" name="Gráfico 19"/>
          <p:cNvGraphicFramePr/>
          <p:nvPr>
            <p:extLst>
              <p:ext uri="{D42A27DB-BD31-4B8C-83A1-F6EECF244321}">
                <p14:modId xmlns:p14="http://schemas.microsoft.com/office/powerpoint/2010/main" val="1061597162"/>
              </p:ext>
            </p:extLst>
          </p:nvPr>
        </p:nvGraphicFramePr>
        <p:xfrm>
          <a:off x="0" y="253636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9"/>
          <p:cNvSpPr txBox="1"/>
          <p:nvPr/>
        </p:nvSpPr>
        <p:spPr>
          <a:xfrm>
            <a:off x="2726690" y="1181585"/>
            <a:ext cx="32081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Dados coletados no período 2020 e 2022 </a:t>
            </a:r>
            <a:endParaRPr lang="pt-BR" sz="1400" dirty="0"/>
          </a:p>
        </p:txBody>
      </p:sp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2994365"/>
              </p:ext>
            </p:extLst>
          </p:nvPr>
        </p:nvGraphicFramePr>
        <p:xfrm>
          <a:off x="4330751" y="2386054"/>
          <a:ext cx="4825809" cy="2877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8"/>
          <p:cNvSpPr txBox="1"/>
          <p:nvPr/>
        </p:nvSpPr>
        <p:spPr>
          <a:xfrm>
            <a:off x="3430718" y="1674028"/>
            <a:ext cx="1796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COMORBIDADES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708428" y="519059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2" name="TextBox 7"/>
          <p:cNvSpPr txBox="1"/>
          <p:nvPr/>
        </p:nvSpPr>
        <p:spPr>
          <a:xfrm>
            <a:off x="2361171" y="6002606"/>
            <a:ext cx="4295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PREDOMINIO DE POPULAÇÃO HIPERTENSA</a:t>
            </a:r>
            <a:endParaRPr lang="pt-BR" b="1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6768992" y="5204293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5" name="TextBox 3"/>
          <p:cNvSpPr txBox="1"/>
          <p:nvPr/>
        </p:nvSpPr>
        <p:spPr>
          <a:xfrm>
            <a:off x="2726690" y="308384"/>
            <a:ext cx="337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7" name="TextBox 11"/>
          <p:cNvSpPr txBox="1"/>
          <p:nvPr/>
        </p:nvSpPr>
        <p:spPr>
          <a:xfrm>
            <a:off x="3430718" y="812253"/>
            <a:ext cx="1884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Bragança</a:t>
            </a:r>
            <a:endParaRPr lang="pt-BR" dirty="0"/>
          </a:p>
        </p:txBody>
      </p:sp>
      <p:graphicFrame>
        <p:nvGraphicFramePr>
          <p:cNvPr id="18" name="Gráfico 17"/>
          <p:cNvGraphicFramePr/>
          <p:nvPr>
            <p:extLst>
              <p:ext uri="{D42A27DB-BD31-4B8C-83A1-F6EECF244321}">
                <p14:modId xmlns:p14="http://schemas.microsoft.com/office/powerpoint/2010/main" val="2974075623"/>
              </p:ext>
            </p:extLst>
          </p:nvPr>
        </p:nvGraphicFramePr>
        <p:xfrm>
          <a:off x="-63286" y="249436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TextBox 9"/>
          <p:cNvSpPr txBox="1"/>
          <p:nvPr/>
        </p:nvSpPr>
        <p:spPr>
          <a:xfrm>
            <a:off x="2726690" y="1206637"/>
            <a:ext cx="32081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Dados coletados no período 2020 e 2022 </a:t>
            </a:r>
            <a:endParaRPr lang="pt-BR" sz="1400" dirty="0"/>
          </a:p>
        </p:txBody>
      </p:sp>
      <p:graphicFrame>
        <p:nvGraphicFramePr>
          <p:cNvPr id="20" name="Gráfico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281204"/>
              </p:ext>
            </p:extLst>
          </p:nvPr>
        </p:nvGraphicFramePr>
        <p:xfrm>
          <a:off x="4572000" y="244739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73411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817538" y="5974171"/>
            <a:ext cx="3537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METADE CONVENIO E METADE SUS</a:t>
            </a:r>
            <a:endParaRPr lang="pt-BR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285045" y="1559702"/>
            <a:ext cx="2301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CONVENIOS MÉDICOS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1753382" y="5464159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6887534" y="5504581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2" name="TextBox 3"/>
          <p:cNvSpPr txBox="1"/>
          <p:nvPr/>
        </p:nvSpPr>
        <p:spPr>
          <a:xfrm>
            <a:off x="2726690" y="350588"/>
            <a:ext cx="337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8" name="TextBox 11"/>
          <p:cNvSpPr txBox="1"/>
          <p:nvPr/>
        </p:nvSpPr>
        <p:spPr>
          <a:xfrm>
            <a:off x="3430718" y="812253"/>
            <a:ext cx="1884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Bragança</a:t>
            </a:r>
            <a:endParaRPr lang="pt-BR" dirty="0"/>
          </a:p>
        </p:txBody>
      </p:sp>
      <p:graphicFrame>
        <p:nvGraphicFramePr>
          <p:cNvPr id="19" name="Gráfico 18"/>
          <p:cNvGraphicFramePr/>
          <p:nvPr>
            <p:extLst>
              <p:ext uri="{D42A27DB-BD31-4B8C-83A1-F6EECF244321}">
                <p14:modId xmlns:p14="http://schemas.microsoft.com/office/powerpoint/2010/main" val="601032409"/>
              </p:ext>
            </p:extLst>
          </p:nvPr>
        </p:nvGraphicFramePr>
        <p:xfrm>
          <a:off x="-113238" y="2294656"/>
          <a:ext cx="5038725" cy="3209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9"/>
          <p:cNvSpPr txBox="1"/>
          <p:nvPr/>
        </p:nvSpPr>
        <p:spPr>
          <a:xfrm>
            <a:off x="2726690" y="1181585"/>
            <a:ext cx="32081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Dados coletados no período 2020 e 2022 </a:t>
            </a:r>
            <a:endParaRPr lang="pt-BR" sz="1400" dirty="0"/>
          </a:p>
        </p:txBody>
      </p:sp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7546593"/>
              </p:ext>
            </p:extLst>
          </p:nvPr>
        </p:nvGraphicFramePr>
        <p:xfrm>
          <a:off x="4330751" y="2510410"/>
          <a:ext cx="4677047" cy="2894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597499" y="1674055"/>
            <a:ext cx="1717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TIPO DE EXAME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1882802" y="537900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6743344" y="541745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3" name="TextBox 3"/>
          <p:cNvSpPr txBox="1"/>
          <p:nvPr/>
        </p:nvSpPr>
        <p:spPr>
          <a:xfrm>
            <a:off x="2726690" y="350588"/>
            <a:ext cx="337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8" name="TextBox 11"/>
          <p:cNvSpPr txBox="1"/>
          <p:nvPr/>
        </p:nvSpPr>
        <p:spPr>
          <a:xfrm>
            <a:off x="3430718" y="812253"/>
            <a:ext cx="1884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Bragança</a:t>
            </a:r>
            <a:endParaRPr lang="pt-BR" dirty="0"/>
          </a:p>
        </p:txBody>
      </p:sp>
      <p:graphicFrame>
        <p:nvGraphicFramePr>
          <p:cNvPr id="19" name="Gráfico 18"/>
          <p:cNvGraphicFramePr/>
          <p:nvPr>
            <p:extLst>
              <p:ext uri="{D42A27DB-BD31-4B8C-83A1-F6EECF244321}">
                <p14:modId xmlns:p14="http://schemas.microsoft.com/office/powerpoint/2010/main" val="1476625026"/>
              </p:ext>
            </p:extLst>
          </p:nvPr>
        </p:nvGraphicFramePr>
        <p:xfrm>
          <a:off x="0" y="2397715"/>
          <a:ext cx="4572000" cy="3095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9"/>
          <p:cNvSpPr txBox="1"/>
          <p:nvPr/>
        </p:nvSpPr>
        <p:spPr>
          <a:xfrm>
            <a:off x="2726690" y="1181585"/>
            <a:ext cx="32081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Dados coletados no período 2020 e 2022 </a:t>
            </a:r>
            <a:endParaRPr lang="pt-BR" sz="1400" dirty="0"/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4700678"/>
              </p:ext>
            </p:extLst>
          </p:nvPr>
        </p:nvGraphicFramePr>
        <p:xfrm>
          <a:off x="4572000" y="2397715"/>
          <a:ext cx="4572000" cy="31659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049374" y="1659988"/>
            <a:ext cx="677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SEXO</a:t>
            </a:r>
          </a:p>
        </p:txBody>
      </p:sp>
      <p:sp>
        <p:nvSpPr>
          <p:cNvPr id="11" name="TextBox 7"/>
          <p:cNvSpPr txBox="1"/>
          <p:nvPr/>
        </p:nvSpPr>
        <p:spPr>
          <a:xfrm>
            <a:off x="2419621" y="6003355"/>
            <a:ext cx="4108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PREDOMÍNIO DA POPULAÇÃO FEMININA</a:t>
            </a:r>
            <a:endParaRPr lang="pt-BR" b="1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1919414" y="530754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6902818" y="5281079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3" name="TextBox 3"/>
          <p:cNvSpPr txBox="1"/>
          <p:nvPr/>
        </p:nvSpPr>
        <p:spPr>
          <a:xfrm>
            <a:off x="2726690" y="350588"/>
            <a:ext cx="337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8" name="TextBox 11"/>
          <p:cNvSpPr txBox="1"/>
          <p:nvPr/>
        </p:nvSpPr>
        <p:spPr>
          <a:xfrm>
            <a:off x="3430718" y="812253"/>
            <a:ext cx="1884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Bragança</a:t>
            </a:r>
            <a:endParaRPr lang="pt-BR" dirty="0"/>
          </a:p>
        </p:txBody>
      </p:sp>
      <p:graphicFrame>
        <p:nvGraphicFramePr>
          <p:cNvPr id="19" name="Gráfico 18"/>
          <p:cNvGraphicFramePr/>
          <p:nvPr>
            <p:extLst>
              <p:ext uri="{D42A27DB-BD31-4B8C-83A1-F6EECF244321}">
                <p14:modId xmlns:p14="http://schemas.microsoft.com/office/powerpoint/2010/main" val="3869397918"/>
              </p:ext>
            </p:extLst>
          </p:nvPr>
        </p:nvGraphicFramePr>
        <p:xfrm>
          <a:off x="-40215" y="2706691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9"/>
          <p:cNvSpPr txBox="1"/>
          <p:nvPr/>
        </p:nvSpPr>
        <p:spPr>
          <a:xfrm>
            <a:off x="2726690" y="1181585"/>
            <a:ext cx="32081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Dados coletados no período 2020 e 2022 </a:t>
            </a:r>
            <a:endParaRPr lang="pt-BR" sz="1400" dirty="0"/>
          </a:p>
        </p:txBody>
      </p:sp>
      <p:graphicFrame>
        <p:nvGraphicFramePr>
          <p:cNvPr id="20" name="Gráfico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280762"/>
              </p:ext>
            </p:extLst>
          </p:nvPr>
        </p:nvGraphicFramePr>
        <p:xfrm>
          <a:off x="4474029" y="247838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2972</TotalTime>
  <Words>128</Words>
  <Application>Microsoft Office PowerPoint</Application>
  <PresentationFormat>Apresentação na tela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DIMEN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DILMA MARIKO MORITA</dc:creator>
  <cp:lastModifiedBy>Erondy Ferreira Sabino da Silva</cp:lastModifiedBy>
  <cp:revision>311</cp:revision>
  <dcterms:created xsi:type="dcterms:W3CDTF">2017-06-06T14:32:54Z</dcterms:created>
  <dcterms:modified xsi:type="dcterms:W3CDTF">2023-05-03T15:54:50Z</dcterms:modified>
</cp:coreProperties>
</file>