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88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5.5.17\Qualli\QUALIDADE\NOVA%20DOCUMENTA&#199;&#195;O\ISO\NOVA%20DOCUMENTACAO\Perfil%20Epidemiol&#243;gico\Unidades\Cendicamp\Perfil%20Cendicamp%202020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5.5.17\Qualli\QUALIDADE\NOVA%20DOCUMENTA&#199;&#195;O\ISO\NOVA%20DOCUMENTACAO\Perfil%20Epidemiol&#243;gico\Unidades\Cendicamp\Perfil%20Cendicamp%202020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5.5.6\Qualli\QUALIDADE\NOVA%20DOCUMENTA&#199;&#195;O\ISO\NOVA%20DOCUMENTACAO\Perfil%20Epidemiol&#243;gico\Cendicamp\perfil%202022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5.5.17\Qualli\QUALIDADE\NOVA%20DOCUMENTA&#199;&#195;O\ISO\NOVA%20DOCUMENTACAO\Perfil%20Epidemiol&#243;gico\Unidades\Cendicamp\Perfil%20Cendicamp%202020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5.5.6\Qualli\QUALIDADE\NOVA%20DOCUMENTA&#199;&#195;O\ISO\NOVA%20DOCUMENTACAO\Perfil%20Epidemiol&#243;gico\Cendicamp\Exames%202022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5.5.17\Qualli\QUALIDADE\NOVA%20DOCUMENTA&#199;&#195;O\ISO\NOVA%20DOCUMENTACAO\Perfil%20Epidemiol&#243;gico\Unidades\Cendicamp\Perfil%20Cendicamp%202020.xls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5.5.6\Qualli\QUALIDADE\NOVA%20DOCUMENTA&#199;&#195;O\ISO\NOVA%20DOCUMENTACAO\Perfil%20Epidemiol&#243;gico\Cendicamp\perfil%202022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5.5.6\Qualli\QUALIDADE\NOVA%20DOCUMENTA&#199;&#195;O\ISO\NOVA%20DOCUMENTACAO\Perfil%20Epidemiol&#243;gico\Cendicamp\perfil%202022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edicos\Desktop\cendicamp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5.5.17\Qualli\QUALIDADE\NOVA%20DOCUMENTA&#199;&#195;O\ISO\NOVA%20DOCUMENTACAO\Perfil%20Epidemiol&#243;gico\Unidades\Cendicamp\Perfil%20Cendicamp%202020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5.5.6\Qualli\QUALIDADE\NOVA%20DOCUMENTA&#199;&#195;O\ISO\NOVA%20DOCUMENTACAO\Perfil%20Epidemiol&#243;gico\Cendicamp\perfil%202022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5.5.17\Qualli\QUALIDADE\NOVA%20DOCUMENTA&#199;&#195;O\ISO\NOVA%20DOCUMENTACAO\Perfil%20Epidemiol&#243;gico\Unidades\Cendicamp\Perfil%20Cendicamp%202020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5.5.6\Qualli\QUALIDADE\NOVA%20DOCUMENTA&#199;&#195;O\ISO\NOVA%20DOCUMENTACAO\Perfil%20Epidemiol&#243;gico\Cendicamp\perfil%202022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5.5.17\Qualli\QUALIDADE\NOVA%20DOCUMENTA&#199;&#195;O\ISO\NOVA%20DOCUMENTACAO\Perfil%20Epidemiol&#243;gico\Unidades\Cendicamp\Perfil%20Cendicamp%202020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5.5.6\Qualli\QUALIDADE\NOVA%20DOCUMENTA&#199;&#195;O\ISO\NOVA%20DOCUMENTACAO\Perfil%20Epidemiol&#243;gico\Cendicamp\perfil%202022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1944444444444442E-2"/>
          <c:y val="0.11342592592592594"/>
          <c:w val="0.92777777777777781"/>
          <c:h val="0.8842592592592593"/>
        </c:manualLayout>
      </c:layout>
      <c:pie3D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1100" b="1">
                    <a:latin typeface="Arial" pitchFamily="34" charset="0"/>
                    <a:cs typeface="Arial" pitchFamily="34" charset="0"/>
                  </a:defRPr>
                </a:pPr>
                <a:endParaRPr lang="pt-B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Idade!$D$2:$D$5</c:f>
              <c:strCache>
                <c:ptCount val="4"/>
                <c:pt idx="0">
                  <c:v>0 a 12 anos</c:v>
                </c:pt>
                <c:pt idx="1">
                  <c:v>13 a 30 anos</c:v>
                </c:pt>
                <c:pt idx="2">
                  <c:v>31 a 65 anos</c:v>
                </c:pt>
                <c:pt idx="3">
                  <c:v>&gt; 65 anos</c:v>
                </c:pt>
              </c:strCache>
            </c:strRef>
          </c:cat>
          <c:val>
            <c:numRef>
              <c:f>Idade!$E$2:$E$5</c:f>
              <c:numCache>
                <c:formatCode>General</c:formatCode>
                <c:ptCount val="4"/>
                <c:pt idx="0">
                  <c:v>148</c:v>
                </c:pt>
                <c:pt idx="1">
                  <c:v>129</c:v>
                </c:pt>
                <c:pt idx="2">
                  <c:v>2771</c:v>
                </c:pt>
                <c:pt idx="3">
                  <c:v>2952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3055555555555683E-2"/>
          <c:y val="0.11342592592592599"/>
          <c:w val="0.87500000000000044"/>
          <c:h val="0.8333333333333337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</c:spPr>
          </c:dPt>
          <c:dPt>
            <c:idx val="5"/>
            <c:bubble3D val="0"/>
            <c:spPr>
              <a:solidFill>
                <a:srgbClr val="FFC000"/>
              </a:solidFill>
            </c:spPr>
          </c:dPt>
          <c:dPt>
            <c:idx val="6"/>
            <c:bubble3D val="0"/>
            <c:spPr>
              <a:solidFill>
                <a:schemeClr val="accent6">
                  <a:lumMod val="75000"/>
                </a:schemeClr>
              </a:solidFill>
            </c:spPr>
          </c:dPt>
          <c:dLbls>
            <c:txPr>
              <a:bodyPr/>
              <a:lstStyle/>
              <a:p>
                <a:pPr>
                  <a:defRPr b="1">
                    <a:latin typeface="Arial" pitchFamily="34" charset="0"/>
                    <a:cs typeface="Arial" pitchFamily="34" charset="0"/>
                  </a:defRPr>
                </a:pPr>
                <a:endParaRPr lang="pt-B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convenios!$P$3:$P$9</c:f>
              <c:strCache>
                <c:ptCount val="7"/>
                <c:pt idx="0">
                  <c:v>SUS</c:v>
                </c:pt>
                <c:pt idx="1">
                  <c:v>Particular</c:v>
                </c:pt>
                <c:pt idx="2">
                  <c:v>Outros convenios</c:v>
                </c:pt>
                <c:pt idx="3">
                  <c:v>Amil</c:v>
                </c:pt>
                <c:pt idx="4">
                  <c:v>ASPB</c:v>
                </c:pt>
                <c:pt idx="5">
                  <c:v>Bradesco</c:v>
                </c:pt>
                <c:pt idx="6">
                  <c:v>Unimed</c:v>
                </c:pt>
              </c:strCache>
            </c:strRef>
          </c:cat>
          <c:val>
            <c:numRef>
              <c:f>convenios!$Q$3:$Q$9</c:f>
              <c:numCache>
                <c:formatCode>General</c:formatCode>
                <c:ptCount val="7"/>
                <c:pt idx="0">
                  <c:v>4125</c:v>
                </c:pt>
                <c:pt idx="1">
                  <c:v>91</c:v>
                </c:pt>
                <c:pt idx="2">
                  <c:v>631</c:v>
                </c:pt>
                <c:pt idx="3">
                  <c:v>81</c:v>
                </c:pt>
                <c:pt idx="4">
                  <c:v>207</c:v>
                </c:pt>
                <c:pt idx="5">
                  <c:v>213</c:v>
                </c:pt>
                <c:pt idx="6">
                  <c:v>508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9722222222222225E-2"/>
          <c:y val="8.1018518518518517E-2"/>
          <c:w val="0.92222222222222228"/>
          <c:h val="0.875"/>
        </c:manualLayout>
      </c:layout>
      <c:pie3D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1100" b="1"/>
                </a:pPr>
                <a:endParaRPr lang="pt-B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eparator>
</c:separator>
            <c:showLeaderLines val="1"/>
          </c:dLbls>
          <c:cat>
            <c:strRef>
              <c:f>(Convênios!$D$5,Convênios!$D$7,Convênios!$D$11:$D$15,Convênios!$D$17)</c:f>
              <c:strCache>
                <c:ptCount val="8"/>
                <c:pt idx="0">
                  <c:v>ASBP</c:v>
                </c:pt>
                <c:pt idx="1">
                  <c:v>Bradesco</c:v>
                </c:pt>
                <c:pt idx="2">
                  <c:v>Mario Gatti</c:v>
                </c:pt>
                <c:pt idx="3">
                  <c:v>Notre Dame</c:v>
                </c:pt>
                <c:pt idx="4">
                  <c:v>Particular </c:v>
                </c:pt>
                <c:pt idx="5">
                  <c:v>Pref. Paulinia</c:v>
                </c:pt>
                <c:pt idx="6">
                  <c:v>Sul América </c:v>
                </c:pt>
                <c:pt idx="7">
                  <c:v>Outros</c:v>
                </c:pt>
              </c:strCache>
            </c:strRef>
          </c:cat>
          <c:val>
            <c:numRef>
              <c:f>(Convênios!$E$5,Convênios!$E$7,Convênios!$E$11:$E$15,Convênios!$E$17)</c:f>
              <c:numCache>
                <c:formatCode>#,##0</c:formatCode>
                <c:ptCount val="8"/>
                <c:pt idx="0">
                  <c:v>332</c:v>
                </c:pt>
                <c:pt idx="1">
                  <c:v>300</c:v>
                </c:pt>
                <c:pt idx="2">
                  <c:v>199</c:v>
                </c:pt>
                <c:pt idx="3">
                  <c:v>336</c:v>
                </c:pt>
                <c:pt idx="4">
                  <c:v>184</c:v>
                </c:pt>
                <c:pt idx="5">
                  <c:v>552</c:v>
                </c:pt>
                <c:pt idx="6">
                  <c:v>100</c:v>
                </c:pt>
                <c:pt idx="7">
                  <c:v>300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1944444444444442E-2"/>
          <c:y val="0.11762515805122187"/>
          <c:w val="0.92247281968511452"/>
          <c:h val="0.88005995365594303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1"/>
            <c:bubble3D val="0"/>
            <c:spPr>
              <a:solidFill>
                <a:schemeClr val="accent4"/>
              </a:solidFill>
            </c:spPr>
          </c:dPt>
          <c:dPt>
            <c:idx val="9"/>
            <c:bubble3D val="0"/>
            <c:spPr>
              <a:solidFill>
                <a:srgbClr val="00B0F0"/>
              </a:solidFill>
            </c:spPr>
          </c:dPt>
          <c:dLbls>
            <c:txPr>
              <a:bodyPr/>
              <a:lstStyle/>
              <a:p>
                <a:pPr>
                  <a:defRPr b="1">
                    <a:latin typeface="Arial" pitchFamily="34" charset="0"/>
                    <a:cs typeface="Arial" pitchFamily="34" charset="0"/>
                  </a:defRPr>
                </a:pPr>
                <a:endParaRPr lang="pt-B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Exames!$E$2:$E$11</c:f>
              <c:strCache>
                <c:ptCount val="10"/>
                <c:pt idx="0">
                  <c:v>D.O</c:v>
                </c:pt>
                <c:pt idx="1">
                  <c:v>Osso</c:v>
                </c:pt>
                <c:pt idx="2">
                  <c:v>Mio</c:v>
                </c:pt>
                <c:pt idx="3">
                  <c:v>DMSA</c:v>
                </c:pt>
                <c:pt idx="4">
                  <c:v>DTPA</c:v>
                </c:pt>
                <c:pt idx="5">
                  <c:v>Planejamento</c:v>
                </c:pt>
                <c:pt idx="6">
                  <c:v>PCI</c:v>
                </c:pt>
                <c:pt idx="7">
                  <c:v>Tireo</c:v>
                </c:pt>
                <c:pt idx="8">
                  <c:v>Tratamento</c:v>
                </c:pt>
                <c:pt idx="9">
                  <c:v>Outros exames</c:v>
                </c:pt>
              </c:strCache>
            </c:strRef>
          </c:cat>
          <c:val>
            <c:numRef>
              <c:f>Exames!$F$2:$F$11</c:f>
              <c:numCache>
                <c:formatCode>General</c:formatCode>
                <c:ptCount val="10"/>
                <c:pt idx="0">
                  <c:v>3030</c:v>
                </c:pt>
                <c:pt idx="1">
                  <c:v>1774</c:v>
                </c:pt>
                <c:pt idx="2">
                  <c:v>1623</c:v>
                </c:pt>
                <c:pt idx="3">
                  <c:v>235</c:v>
                </c:pt>
                <c:pt idx="4">
                  <c:v>204</c:v>
                </c:pt>
                <c:pt idx="5">
                  <c:v>122</c:v>
                </c:pt>
                <c:pt idx="6">
                  <c:v>81</c:v>
                </c:pt>
                <c:pt idx="7">
                  <c:v>86</c:v>
                </c:pt>
                <c:pt idx="8">
                  <c:v>60</c:v>
                </c:pt>
                <c:pt idx="9">
                  <c:v>217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5297208475610264E-2"/>
          <c:y val="0.10361393394909772"/>
          <c:w val="0.90459205422524047"/>
          <c:h val="0.86399754663341111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rgbClr val="FFFF00"/>
              </a:solidFill>
            </c:spPr>
          </c:dPt>
          <c:dPt>
            <c:idx val="2"/>
            <c:bubble3D val="0"/>
            <c:spPr>
              <a:solidFill>
                <a:srgbClr val="92D050"/>
              </a:solidFill>
            </c:spPr>
          </c:dPt>
          <c:dPt>
            <c:idx val="4"/>
            <c:bubble3D val="0"/>
            <c:spPr>
              <a:solidFill>
                <a:schemeClr val="accent6"/>
              </a:solidFill>
            </c:spPr>
          </c:dPt>
          <c:dPt>
            <c:idx val="5"/>
            <c:bubble3D val="0"/>
            <c:spPr>
              <a:solidFill>
                <a:srgbClr val="00B0F0"/>
              </a:solidFill>
            </c:spPr>
          </c:dPt>
          <c:dLbls>
            <c:txPr>
              <a:bodyPr/>
              <a:lstStyle/>
              <a:p>
                <a:pPr>
                  <a:defRPr sz="1100" b="1"/>
                </a:pPr>
                <a:endParaRPr lang="pt-B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'Exames 2022'!$E$2:$E$7</c:f>
              <c:strCache>
                <c:ptCount val="6"/>
                <c:pt idx="0">
                  <c:v>DTPA</c:v>
                </c:pt>
                <c:pt idx="1">
                  <c:v>DMSA</c:v>
                </c:pt>
                <c:pt idx="2">
                  <c:v>Mio</c:v>
                </c:pt>
                <c:pt idx="3">
                  <c:v>Osso</c:v>
                </c:pt>
                <c:pt idx="4">
                  <c:v>D.O</c:v>
                </c:pt>
                <c:pt idx="5">
                  <c:v>Outros</c:v>
                </c:pt>
              </c:strCache>
            </c:strRef>
          </c:cat>
          <c:val>
            <c:numRef>
              <c:f>'Exames 2022'!$F$2:$F$7</c:f>
              <c:numCache>
                <c:formatCode>#,##0</c:formatCode>
                <c:ptCount val="6"/>
                <c:pt idx="0">
                  <c:v>171</c:v>
                </c:pt>
                <c:pt idx="1">
                  <c:v>186</c:v>
                </c:pt>
                <c:pt idx="2">
                  <c:v>748</c:v>
                </c:pt>
                <c:pt idx="3">
                  <c:v>1299</c:v>
                </c:pt>
                <c:pt idx="4">
                  <c:v>5448</c:v>
                </c:pt>
                <c:pt idx="5">
                  <c:v>263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8611111111111112E-2"/>
          <c:y val="0.14531553121077256"/>
          <c:w val="0.86388888888888915"/>
          <c:h val="0.82945175331344489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2"/>
              </a:solidFill>
            </c:spPr>
          </c:dPt>
          <c:dPt>
            <c:idx val="1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</c:spPr>
          </c:dPt>
          <c:dLbls>
            <c:txPr>
              <a:bodyPr/>
              <a:lstStyle/>
              <a:p>
                <a:pPr>
                  <a:defRPr sz="1200" b="1">
                    <a:latin typeface="Arial" pitchFamily="34" charset="0"/>
                    <a:cs typeface="Arial" pitchFamily="34" charset="0"/>
                  </a:defRPr>
                </a:pPr>
                <a:endParaRPr lang="pt-B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Sexo!$D$2:$D$3</c:f>
              <c:strCache>
                <c:ptCount val="2"/>
                <c:pt idx="0">
                  <c:v>Feminino</c:v>
                </c:pt>
                <c:pt idx="1">
                  <c:v>Masculino</c:v>
                </c:pt>
              </c:strCache>
            </c:strRef>
          </c:cat>
          <c:val>
            <c:numRef>
              <c:f>Sexo!$E$2:$E$3</c:f>
              <c:numCache>
                <c:formatCode>General</c:formatCode>
                <c:ptCount val="2"/>
                <c:pt idx="0">
                  <c:v>4482</c:v>
                </c:pt>
                <c:pt idx="1">
                  <c:v>1518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3611111111111113E-2"/>
          <c:y val="6.25E-2"/>
          <c:w val="0.92638888888888893"/>
          <c:h val="0.8842592592592593"/>
        </c:manualLayout>
      </c:layout>
      <c:pie3D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1100" b="1"/>
                </a:pPr>
                <a:endParaRPr lang="pt-B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Sexo!$E$3:$E$4</c:f>
              <c:strCache>
                <c:ptCount val="2"/>
                <c:pt idx="0">
                  <c:v>Masculino</c:v>
                </c:pt>
                <c:pt idx="1">
                  <c:v>Feminino</c:v>
                </c:pt>
              </c:strCache>
            </c:strRef>
          </c:cat>
          <c:val>
            <c:numRef>
              <c:f>Sexo!$F$3:$F$4</c:f>
              <c:numCache>
                <c:formatCode>#,##0</c:formatCode>
                <c:ptCount val="2"/>
                <c:pt idx="0">
                  <c:v>603</c:v>
                </c:pt>
                <c:pt idx="1">
                  <c:v>1670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7034257335034508E-2"/>
          <c:y val="0.10019824186201533"/>
          <c:w val="0.90551670682377539"/>
          <c:h val="0.85648148148148151"/>
        </c:manualLayout>
      </c:layout>
      <c:pie3D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1100" b="1"/>
                </a:pPr>
                <a:endParaRPr lang="pt-B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Idade!$E$4:$E$7</c:f>
              <c:strCache>
                <c:ptCount val="4"/>
                <c:pt idx="0">
                  <c:v>0 a 12 Anos</c:v>
                </c:pt>
                <c:pt idx="1">
                  <c:v>13 a 30 Anos </c:v>
                </c:pt>
                <c:pt idx="2">
                  <c:v>31 a 65 Anos</c:v>
                </c:pt>
                <c:pt idx="3">
                  <c:v>&gt; 65 Anos</c:v>
                </c:pt>
              </c:strCache>
            </c:strRef>
          </c:cat>
          <c:val>
            <c:numRef>
              <c:f>Idade!$F$4:$F$7</c:f>
              <c:numCache>
                <c:formatCode>#,##0</c:formatCode>
                <c:ptCount val="4"/>
                <c:pt idx="0">
                  <c:v>72</c:v>
                </c:pt>
                <c:pt idx="1">
                  <c:v>52</c:v>
                </c:pt>
                <c:pt idx="2">
                  <c:v>1213</c:v>
                </c:pt>
                <c:pt idx="3">
                  <c:v>944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0.10052101257041907"/>
          <c:w val="0.95277777777777772"/>
          <c:h val="0.89947898742958121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plotVisOnly val="1"/>
    <c:dispBlanksAs val="zero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1944444444444442E-2"/>
          <c:y val="7.1176340181154055E-2"/>
          <c:w val="0.9375"/>
          <c:h val="0.92430943857335268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3"/>
              </a:solidFill>
            </c:spPr>
          </c:dPt>
          <c:dPt>
            <c:idx val="1"/>
            <c:bubble3D val="0"/>
            <c:spPr>
              <a:solidFill>
                <a:schemeClr val="accent4"/>
              </a:solidFill>
            </c:spPr>
          </c:dPt>
          <c:dPt>
            <c:idx val="2"/>
            <c:bubble3D val="0"/>
            <c:spPr>
              <a:solidFill>
                <a:srgbClr val="00B0F0"/>
              </a:solidFill>
            </c:spPr>
          </c:dPt>
          <c:dPt>
            <c:idx val="3"/>
            <c:bubble3D val="0"/>
            <c:spPr>
              <a:solidFill>
                <a:schemeClr val="accent2"/>
              </a:solidFill>
            </c:spPr>
          </c:dPt>
          <c:dLbls>
            <c:txPr>
              <a:bodyPr/>
              <a:lstStyle/>
              <a:p>
                <a:pPr>
                  <a:defRPr b="1">
                    <a:latin typeface="Arial" pitchFamily="34" charset="0"/>
                    <a:cs typeface="Arial" pitchFamily="34" charset="0"/>
                  </a:defRPr>
                </a:pPr>
                <a:endParaRPr lang="pt-B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Escolaridade!$D$2:$D$5</c:f>
              <c:strCache>
                <c:ptCount val="4"/>
                <c:pt idx="0">
                  <c:v>Fundamental </c:v>
                </c:pt>
                <c:pt idx="1">
                  <c:v>Médio</c:v>
                </c:pt>
                <c:pt idx="2">
                  <c:v>Superior</c:v>
                </c:pt>
                <c:pt idx="3">
                  <c:v>Não Alfabetizado</c:v>
                </c:pt>
              </c:strCache>
            </c:strRef>
          </c:cat>
          <c:val>
            <c:numRef>
              <c:f>Escolaridade!$E$2:$E$5</c:f>
              <c:numCache>
                <c:formatCode>General</c:formatCode>
                <c:ptCount val="4"/>
                <c:pt idx="0">
                  <c:v>3463</c:v>
                </c:pt>
                <c:pt idx="1">
                  <c:v>1402</c:v>
                </c:pt>
                <c:pt idx="2">
                  <c:v>937</c:v>
                </c:pt>
                <c:pt idx="3">
                  <c:v>198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1038067337143692"/>
          <c:y val="0.12244078582207617"/>
          <c:w val="0.85988003800304624"/>
          <c:h val="0.82704765452826889"/>
        </c:manualLayout>
      </c:layout>
      <c:pie3D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1100" b="1"/>
                </a:pPr>
                <a:endParaRPr lang="pt-B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Escolaridade!$D$2:$D$5</c:f>
              <c:strCache>
                <c:ptCount val="4"/>
                <c:pt idx="0">
                  <c:v>Fundamental</c:v>
                </c:pt>
                <c:pt idx="1">
                  <c:v>Médio</c:v>
                </c:pt>
                <c:pt idx="2">
                  <c:v>Não Alfabetizado</c:v>
                </c:pt>
                <c:pt idx="3">
                  <c:v>Fuperior</c:v>
                </c:pt>
              </c:strCache>
            </c:strRef>
          </c:cat>
          <c:val>
            <c:numRef>
              <c:f>Escolaridade!$E$2:$E$5</c:f>
              <c:numCache>
                <c:formatCode>#,##0</c:formatCode>
                <c:ptCount val="4"/>
                <c:pt idx="0">
                  <c:v>1032</c:v>
                </c:pt>
                <c:pt idx="1">
                  <c:v>714</c:v>
                </c:pt>
                <c:pt idx="2">
                  <c:v>54</c:v>
                </c:pt>
                <c:pt idx="3">
                  <c:v>478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8611111111111112E-2"/>
          <c:y val="5.7870370370370371E-2"/>
          <c:w val="0.87500000000000022"/>
          <c:h val="0.83333333333333359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5"/>
              </a:solidFill>
            </c:spPr>
          </c:dPt>
          <c:dPt>
            <c:idx val="1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</c:spPr>
          </c:dPt>
          <c:dLbls>
            <c:txPr>
              <a:bodyPr/>
              <a:lstStyle/>
              <a:p>
                <a:pPr>
                  <a:defRPr sz="1200" b="1">
                    <a:latin typeface="Arial" pitchFamily="34" charset="0"/>
                    <a:cs typeface="Arial" pitchFamily="34" charset="0"/>
                  </a:defRPr>
                </a:pPr>
                <a:endParaRPr lang="pt-B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Diabete!$D$2:$D$3</c:f>
              <c:strCache>
                <c:ptCount val="2"/>
                <c:pt idx="0">
                  <c:v>Diabeticos</c:v>
                </c:pt>
                <c:pt idx="1">
                  <c:v>Não Diabeticos</c:v>
                </c:pt>
              </c:strCache>
            </c:strRef>
          </c:cat>
          <c:val>
            <c:numRef>
              <c:f>Diabete!$E$2:$E$3</c:f>
              <c:numCache>
                <c:formatCode>General</c:formatCode>
                <c:ptCount val="2"/>
                <c:pt idx="0">
                  <c:v>1473</c:v>
                </c:pt>
                <c:pt idx="1">
                  <c:v>4527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0054718100233212E-2"/>
          <c:y val="0.10883423260158061"/>
          <c:w val="0.87770413053317686"/>
          <c:h val="0.84130248182116085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</c:spPr>
          </c:dPt>
          <c:dPt>
            <c:idx val="1"/>
            <c:bubble3D val="0"/>
            <c:spPr>
              <a:solidFill>
                <a:schemeClr val="accent5"/>
              </a:solidFill>
            </c:spPr>
          </c:dPt>
          <c:dLbls>
            <c:txPr>
              <a:bodyPr/>
              <a:lstStyle/>
              <a:p>
                <a:pPr>
                  <a:defRPr sz="1100" b="1"/>
                </a:pPr>
                <a:endParaRPr lang="pt-B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Diabéticos!$E$2:$E$3</c:f>
              <c:strCache>
                <c:ptCount val="2"/>
                <c:pt idx="0">
                  <c:v>Não Diabéticos </c:v>
                </c:pt>
                <c:pt idx="1">
                  <c:v>Diabéticos</c:v>
                </c:pt>
              </c:strCache>
            </c:strRef>
          </c:cat>
          <c:val>
            <c:numRef>
              <c:f>Diabéticos!$F$2:$F$3</c:f>
              <c:numCache>
                <c:formatCode>#,##0</c:formatCode>
                <c:ptCount val="2"/>
                <c:pt idx="0">
                  <c:v>1699</c:v>
                </c:pt>
                <c:pt idx="1">
                  <c:v>576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3055555555555614E-2"/>
          <c:y val="0.11342592592592596"/>
          <c:w val="0.90694444444444444"/>
          <c:h val="0.87962962962962965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4"/>
              </a:solidFill>
            </c:spPr>
          </c:dPt>
          <c:dPt>
            <c:idx val="1"/>
            <c:bubble3D val="0"/>
            <c:spPr>
              <a:solidFill>
                <a:schemeClr val="accent6"/>
              </a:solidFill>
            </c:spPr>
          </c:dPt>
          <c:dLbls>
            <c:txPr>
              <a:bodyPr/>
              <a:lstStyle/>
              <a:p>
                <a:pPr>
                  <a:defRPr sz="1100" b="1">
                    <a:latin typeface="Arial" pitchFamily="34" charset="0"/>
                    <a:cs typeface="Arial" pitchFamily="34" charset="0"/>
                  </a:defRPr>
                </a:pPr>
                <a:endParaRPr lang="pt-B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Hipertensos!$D$2:$D$3</c:f>
              <c:strCache>
                <c:ptCount val="2"/>
                <c:pt idx="0">
                  <c:v>Hipertensos</c:v>
                </c:pt>
                <c:pt idx="1">
                  <c:v>Não Hipertensos</c:v>
                </c:pt>
              </c:strCache>
            </c:strRef>
          </c:cat>
          <c:val>
            <c:numRef>
              <c:f>Hipertensos!$E$2:$E$3</c:f>
              <c:numCache>
                <c:formatCode>General</c:formatCode>
                <c:ptCount val="2"/>
                <c:pt idx="0">
                  <c:v>3070</c:v>
                </c:pt>
                <c:pt idx="1">
                  <c:v>2930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9166666666666667E-2"/>
          <c:y val="6.25E-2"/>
          <c:w val="0.93055555555555558"/>
          <c:h val="0.8842592592592593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rgbClr val="7030A0"/>
              </a:solidFill>
            </c:spPr>
          </c:dPt>
          <c:dPt>
            <c:idx val="1"/>
            <c:bubble3D val="0"/>
            <c:spPr>
              <a:solidFill>
                <a:schemeClr val="accent6"/>
              </a:solidFill>
            </c:spPr>
          </c:dPt>
          <c:dLbls>
            <c:txPr>
              <a:bodyPr/>
              <a:lstStyle/>
              <a:p>
                <a:pPr>
                  <a:defRPr sz="1050" b="1"/>
                </a:pPr>
                <a:endParaRPr lang="pt-B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Hipertensos!$D$2:$D$3</c:f>
              <c:strCache>
                <c:ptCount val="2"/>
                <c:pt idx="0">
                  <c:v>Hipertensos</c:v>
                </c:pt>
                <c:pt idx="1">
                  <c:v>Não Hipertensos</c:v>
                </c:pt>
              </c:strCache>
            </c:strRef>
          </c:cat>
          <c:val>
            <c:numRef>
              <c:f>Hipertensos!$E$2:$E$3</c:f>
              <c:numCache>
                <c:formatCode>#,##0</c:formatCode>
                <c:ptCount val="2"/>
                <c:pt idx="0">
                  <c:v>1077</c:v>
                </c:pt>
                <c:pt idx="1">
                  <c:v>1198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F2916-D3AF-40E4-8481-DE9D181D51ED}" type="datetimeFigureOut">
              <a:rPr lang="pt-BR" smtClean="0"/>
              <a:pPr/>
              <a:t>02/05/2023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1B7D6-1656-48D1-8F56-623FFE26314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9707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F2916-D3AF-40E4-8481-DE9D181D51ED}" type="datetimeFigureOut">
              <a:rPr lang="pt-BR" smtClean="0"/>
              <a:pPr/>
              <a:t>02/05/2023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1B7D6-1656-48D1-8F56-623FFE26314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92883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F2916-D3AF-40E4-8481-DE9D181D51ED}" type="datetimeFigureOut">
              <a:rPr lang="pt-BR" smtClean="0"/>
              <a:pPr/>
              <a:t>02/05/2023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1B7D6-1656-48D1-8F56-623FFE26314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1740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F2916-D3AF-40E4-8481-DE9D181D51ED}" type="datetimeFigureOut">
              <a:rPr lang="pt-BR" smtClean="0"/>
              <a:pPr/>
              <a:t>02/05/2023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1B7D6-1656-48D1-8F56-623FFE26314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4028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F2916-D3AF-40E4-8481-DE9D181D51ED}" type="datetimeFigureOut">
              <a:rPr lang="pt-BR" smtClean="0"/>
              <a:pPr/>
              <a:t>02/05/2023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1B7D6-1656-48D1-8F56-623FFE26314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83756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F2916-D3AF-40E4-8481-DE9D181D51ED}" type="datetimeFigureOut">
              <a:rPr lang="pt-BR" smtClean="0"/>
              <a:pPr/>
              <a:t>02/05/2023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1B7D6-1656-48D1-8F56-623FFE26314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13026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F2916-D3AF-40E4-8481-DE9D181D51ED}" type="datetimeFigureOut">
              <a:rPr lang="pt-BR" smtClean="0"/>
              <a:pPr/>
              <a:t>02/05/2023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1B7D6-1656-48D1-8F56-623FFE26314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577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F2916-D3AF-40E4-8481-DE9D181D51ED}" type="datetimeFigureOut">
              <a:rPr lang="pt-BR" smtClean="0"/>
              <a:pPr/>
              <a:t>02/05/2023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1B7D6-1656-48D1-8F56-623FFE26314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83702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F2916-D3AF-40E4-8481-DE9D181D51ED}" type="datetimeFigureOut">
              <a:rPr lang="pt-BR" smtClean="0"/>
              <a:pPr/>
              <a:t>02/05/2023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1B7D6-1656-48D1-8F56-623FFE26314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9735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F2916-D3AF-40E4-8481-DE9D181D51ED}" type="datetimeFigureOut">
              <a:rPr lang="pt-BR" smtClean="0"/>
              <a:pPr/>
              <a:t>02/05/2023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1B7D6-1656-48D1-8F56-623FFE26314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8856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F2916-D3AF-40E4-8481-DE9D181D51ED}" type="datetimeFigureOut">
              <a:rPr lang="pt-BR" smtClean="0"/>
              <a:pPr/>
              <a:t>02/05/2023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1B7D6-1656-48D1-8F56-623FFE26314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36508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8F2916-D3AF-40E4-8481-DE9D181D51ED}" type="datetimeFigureOut">
              <a:rPr lang="pt-BR" smtClean="0"/>
              <a:pPr/>
              <a:t>02/05/2023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F1B7D6-1656-48D1-8F56-623FFE26314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17648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43808" y="188640"/>
            <a:ext cx="33734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/>
              <a:t>PERFIL </a:t>
            </a:r>
            <a:r>
              <a:rPr lang="pt-BR" sz="2400" b="1" dirty="0" smtClean="0"/>
              <a:t>EPIDEMIOLOGICO</a:t>
            </a:r>
            <a:endParaRPr lang="pt-BR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3153349" y="5889568"/>
            <a:ext cx="27538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/>
              <a:t>MAIORIA ADULTO E IDOSO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779912" y="1628800"/>
            <a:ext cx="14911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i="1" dirty="0">
                <a:solidFill>
                  <a:srgbClr val="FF0000"/>
                </a:solidFill>
              </a:rPr>
              <a:t>FAIXA ETÁRIA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635896" y="620688"/>
            <a:ext cx="20774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Unidade </a:t>
            </a:r>
            <a:r>
              <a:rPr lang="pt-BR" dirty="0" err="1" smtClean="0"/>
              <a:t>Cendicamp</a:t>
            </a:r>
            <a:endParaRPr lang="pt-BR" dirty="0"/>
          </a:p>
        </p:txBody>
      </p:sp>
      <p:sp>
        <p:nvSpPr>
          <p:cNvPr id="15" name="CaixaDeTexto 14"/>
          <p:cNvSpPr txBox="1"/>
          <p:nvPr/>
        </p:nvSpPr>
        <p:spPr>
          <a:xfrm>
            <a:off x="1979712" y="5157192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/>
              <a:t>2020</a:t>
            </a:r>
            <a:endParaRPr lang="pt-BR" b="1" dirty="0"/>
          </a:p>
        </p:txBody>
      </p:sp>
      <p:sp>
        <p:nvSpPr>
          <p:cNvPr id="17" name="CaixaDeTexto 16"/>
          <p:cNvSpPr txBox="1"/>
          <p:nvPr/>
        </p:nvSpPr>
        <p:spPr>
          <a:xfrm>
            <a:off x="3059832" y="1124744"/>
            <a:ext cx="32901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Dados coletados em </a:t>
            </a:r>
            <a:r>
              <a:rPr lang="pt-BR" dirty="0" smtClean="0"/>
              <a:t>2020 </a:t>
            </a:r>
            <a:r>
              <a:rPr lang="pt-BR" dirty="0"/>
              <a:t>e </a:t>
            </a:r>
            <a:r>
              <a:rPr lang="pt-BR" dirty="0" smtClean="0"/>
              <a:t>2022</a:t>
            </a:r>
            <a:endParaRPr lang="pt-BR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6876256" y="5229200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/>
              <a:t>2022</a:t>
            </a:r>
            <a:endParaRPr lang="pt-BR" b="1" dirty="0"/>
          </a:p>
        </p:txBody>
      </p:sp>
      <p:graphicFrame>
        <p:nvGraphicFramePr>
          <p:cNvPr id="11" name="Gráfico 10"/>
          <p:cNvGraphicFramePr/>
          <p:nvPr>
            <p:extLst>
              <p:ext uri="{D42A27DB-BD31-4B8C-83A1-F6EECF244321}">
                <p14:modId xmlns:p14="http://schemas.microsoft.com/office/powerpoint/2010/main" val="1316769720"/>
              </p:ext>
            </p:extLst>
          </p:nvPr>
        </p:nvGraphicFramePr>
        <p:xfrm>
          <a:off x="-49742" y="2276872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Gráfico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44695905"/>
              </p:ext>
            </p:extLst>
          </p:nvPr>
        </p:nvGraphicFramePr>
        <p:xfrm>
          <a:off x="4525468" y="2276872"/>
          <a:ext cx="4636788" cy="2880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60852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350303" y="6018125"/>
            <a:ext cx="35082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/>
              <a:t>MAIORIA FUNDAMENTAL E </a:t>
            </a:r>
            <a:r>
              <a:rPr lang="pt-BR" b="1" dirty="0" smtClean="0"/>
              <a:t>MÉDIO</a:t>
            </a:r>
            <a:endParaRPr lang="pt-BR" b="1" dirty="0"/>
          </a:p>
        </p:txBody>
      </p:sp>
      <p:sp>
        <p:nvSpPr>
          <p:cNvPr id="9" name="TextBox 8"/>
          <p:cNvSpPr txBox="1"/>
          <p:nvPr/>
        </p:nvSpPr>
        <p:spPr>
          <a:xfrm>
            <a:off x="3779912" y="1772816"/>
            <a:ext cx="16661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i="1" dirty="0">
                <a:solidFill>
                  <a:srgbClr val="FF0000"/>
                </a:solidFill>
              </a:rPr>
              <a:t>ESCOLARIDADE</a:t>
            </a:r>
          </a:p>
        </p:txBody>
      </p:sp>
      <p:sp>
        <p:nvSpPr>
          <p:cNvPr id="15" name="CaixaDeTexto 14"/>
          <p:cNvSpPr txBox="1"/>
          <p:nvPr/>
        </p:nvSpPr>
        <p:spPr>
          <a:xfrm>
            <a:off x="2023931" y="5281783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/>
              <a:t>2020</a:t>
            </a:r>
            <a:endParaRPr lang="pt-BR" b="1" dirty="0"/>
          </a:p>
        </p:txBody>
      </p:sp>
      <p:graphicFrame>
        <p:nvGraphicFramePr>
          <p:cNvPr id="10" name="Gráfico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65279176"/>
              </p:ext>
            </p:extLst>
          </p:nvPr>
        </p:nvGraphicFramePr>
        <p:xfrm>
          <a:off x="0" y="2492896"/>
          <a:ext cx="4572000" cy="2952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CaixaDeTexto 11"/>
          <p:cNvSpPr txBox="1"/>
          <p:nvPr/>
        </p:nvSpPr>
        <p:spPr>
          <a:xfrm>
            <a:off x="6804248" y="5301208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/>
              <a:t>2022</a:t>
            </a:r>
            <a:endParaRPr lang="pt-BR" b="1" dirty="0"/>
          </a:p>
        </p:txBody>
      </p:sp>
      <p:sp>
        <p:nvSpPr>
          <p:cNvPr id="13" name="TextBox 3"/>
          <p:cNvSpPr txBox="1"/>
          <p:nvPr/>
        </p:nvSpPr>
        <p:spPr>
          <a:xfrm>
            <a:off x="2843808" y="188640"/>
            <a:ext cx="33734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/>
              <a:t>PERFIL </a:t>
            </a:r>
            <a:r>
              <a:rPr lang="pt-BR" sz="2400" b="1" dirty="0" smtClean="0"/>
              <a:t>EPIDEMIOLOGICO</a:t>
            </a:r>
            <a:endParaRPr lang="pt-BR" sz="2400" b="1" dirty="0"/>
          </a:p>
        </p:txBody>
      </p:sp>
      <p:sp>
        <p:nvSpPr>
          <p:cNvPr id="17" name="TextBox 11"/>
          <p:cNvSpPr txBox="1"/>
          <p:nvPr/>
        </p:nvSpPr>
        <p:spPr>
          <a:xfrm>
            <a:off x="3635896" y="692696"/>
            <a:ext cx="20774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Unidade </a:t>
            </a:r>
            <a:r>
              <a:rPr lang="pt-BR" dirty="0" err="1" smtClean="0"/>
              <a:t>Cendicamp</a:t>
            </a:r>
            <a:endParaRPr lang="pt-BR" dirty="0"/>
          </a:p>
        </p:txBody>
      </p:sp>
      <p:graphicFrame>
        <p:nvGraphicFramePr>
          <p:cNvPr id="19" name="Gráfico 18"/>
          <p:cNvGraphicFramePr/>
          <p:nvPr>
            <p:extLst>
              <p:ext uri="{D42A27DB-BD31-4B8C-83A1-F6EECF244321}">
                <p14:modId xmlns:p14="http://schemas.microsoft.com/office/powerpoint/2010/main" val="137439848"/>
              </p:ext>
            </p:extLst>
          </p:nvPr>
        </p:nvGraphicFramePr>
        <p:xfrm>
          <a:off x="21150" y="2341668"/>
          <a:ext cx="4572000" cy="3031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CaixaDeTexto 10"/>
          <p:cNvSpPr txBox="1"/>
          <p:nvPr/>
        </p:nvSpPr>
        <p:spPr>
          <a:xfrm>
            <a:off x="3059832" y="1124744"/>
            <a:ext cx="32901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Dados coletados em </a:t>
            </a:r>
            <a:r>
              <a:rPr lang="pt-BR" dirty="0" smtClean="0"/>
              <a:t>2020 </a:t>
            </a:r>
            <a:r>
              <a:rPr lang="pt-BR" dirty="0"/>
              <a:t>e </a:t>
            </a:r>
            <a:r>
              <a:rPr lang="pt-BR" dirty="0" smtClean="0"/>
              <a:t>2022</a:t>
            </a:r>
            <a:endParaRPr lang="pt-BR" dirty="0"/>
          </a:p>
        </p:txBody>
      </p:sp>
      <p:graphicFrame>
        <p:nvGraphicFramePr>
          <p:cNvPr id="14" name="Gráfico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24377421"/>
              </p:ext>
            </p:extLst>
          </p:nvPr>
        </p:nvGraphicFramePr>
        <p:xfrm>
          <a:off x="4104405" y="2272268"/>
          <a:ext cx="5039596" cy="31781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958049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3707904" y="1700808"/>
            <a:ext cx="17967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i="1" dirty="0">
                <a:solidFill>
                  <a:srgbClr val="FF0000"/>
                </a:solidFill>
              </a:rPr>
              <a:t>COMORBIDADES</a:t>
            </a:r>
          </a:p>
        </p:txBody>
      </p:sp>
      <p:sp>
        <p:nvSpPr>
          <p:cNvPr id="15" name="TextBox 7"/>
          <p:cNvSpPr txBox="1"/>
          <p:nvPr/>
        </p:nvSpPr>
        <p:spPr>
          <a:xfrm>
            <a:off x="3275856" y="6021288"/>
            <a:ext cx="26613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/>
              <a:t>MAIORIA NÃO DIABETICO</a:t>
            </a:r>
          </a:p>
        </p:txBody>
      </p:sp>
      <p:sp>
        <p:nvSpPr>
          <p:cNvPr id="17" name="CaixaDeTexto 16"/>
          <p:cNvSpPr txBox="1"/>
          <p:nvPr/>
        </p:nvSpPr>
        <p:spPr>
          <a:xfrm>
            <a:off x="1979712" y="5085184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/>
              <a:t>2020</a:t>
            </a:r>
            <a:endParaRPr lang="pt-BR" b="1" dirty="0"/>
          </a:p>
        </p:txBody>
      </p:sp>
      <p:sp>
        <p:nvSpPr>
          <p:cNvPr id="16" name="CaixaDeTexto 15"/>
          <p:cNvSpPr txBox="1"/>
          <p:nvPr/>
        </p:nvSpPr>
        <p:spPr>
          <a:xfrm>
            <a:off x="6660232" y="5085184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/>
              <a:t>2022</a:t>
            </a:r>
            <a:endParaRPr lang="pt-BR" b="1" dirty="0"/>
          </a:p>
        </p:txBody>
      </p:sp>
      <p:sp>
        <p:nvSpPr>
          <p:cNvPr id="18" name="TextBox 3"/>
          <p:cNvSpPr txBox="1"/>
          <p:nvPr/>
        </p:nvSpPr>
        <p:spPr>
          <a:xfrm>
            <a:off x="2843808" y="188640"/>
            <a:ext cx="33734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/>
              <a:t>PERFIL </a:t>
            </a:r>
            <a:r>
              <a:rPr lang="pt-BR" sz="2400" b="1" dirty="0" smtClean="0"/>
              <a:t>EPIDEMIOLOGICO</a:t>
            </a:r>
            <a:endParaRPr lang="pt-BR" sz="2400" b="1" dirty="0"/>
          </a:p>
        </p:txBody>
      </p:sp>
      <p:sp>
        <p:nvSpPr>
          <p:cNvPr id="19" name="TextBox 11"/>
          <p:cNvSpPr txBox="1"/>
          <p:nvPr/>
        </p:nvSpPr>
        <p:spPr>
          <a:xfrm>
            <a:off x="3635896" y="692696"/>
            <a:ext cx="20774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Unidade </a:t>
            </a:r>
            <a:r>
              <a:rPr lang="pt-BR" dirty="0" err="1" smtClean="0"/>
              <a:t>Cendicamp</a:t>
            </a:r>
            <a:endParaRPr lang="pt-BR" dirty="0"/>
          </a:p>
        </p:txBody>
      </p:sp>
      <p:graphicFrame>
        <p:nvGraphicFramePr>
          <p:cNvPr id="21" name="Gráfico 20"/>
          <p:cNvGraphicFramePr/>
          <p:nvPr>
            <p:extLst>
              <p:ext uri="{D42A27DB-BD31-4B8C-83A1-F6EECF244321}">
                <p14:modId xmlns:p14="http://schemas.microsoft.com/office/powerpoint/2010/main" val="2795240417"/>
              </p:ext>
            </p:extLst>
          </p:nvPr>
        </p:nvGraphicFramePr>
        <p:xfrm>
          <a:off x="-41480" y="2341984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CaixaDeTexto 10"/>
          <p:cNvSpPr txBox="1"/>
          <p:nvPr/>
        </p:nvSpPr>
        <p:spPr>
          <a:xfrm>
            <a:off x="3059832" y="1124744"/>
            <a:ext cx="32901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Dados coletados em </a:t>
            </a:r>
            <a:r>
              <a:rPr lang="pt-BR" dirty="0" smtClean="0"/>
              <a:t>2020 </a:t>
            </a:r>
            <a:r>
              <a:rPr lang="pt-BR" dirty="0"/>
              <a:t>e </a:t>
            </a:r>
            <a:r>
              <a:rPr lang="pt-BR" dirty="0" smtClean="0"/>
              <a:t>2022</a:t>
            </a:r>
            <a:endParaRPr lang="pt-BR" dirty="0"/>
          </a:p>
        </p:txBody>
      </p:sp>
      <p:graphicFrame>
        <p:nvGraphicFramePr>
          <p:cNvPr id="22" name="Gráfico 2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86777328"/>
              </p:ext>
            </p:extLst>
          </p:nvPr>
        </p:nvGraphicFramePr>
        <p:xfrm>
          <a:off x="4530520" y="2070140"/>
          <a:ext cx="4697166" cy="30150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58046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8"/>
          <p:cNvSpPr txBox="1"/>
          <p:nvPr/>
        </p:nvSpPr>
        <p:spPr>
          <a:xfrm>
            <a:off x="3563888" y="1988840"/>
            <a:ext cx="17967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i="1" dirty="0">
                <a:solidFill>
                  <a:srgbClr val="FF0000"/>
                </a:solidFill>
              </a:rPr>
              <a:t>COMORBIDADES</a:t>
            </a:r>
          </a:p>
        </p:txBody>
      </p:sp>
      <p:sp>
        <p:nvSpPr>
          <p:cNvPr id="10" name="TextBox 7"/>
          <p:cNvSpPr txBox="1"/>
          <p:nvPr/>
        </p:nvSpPr>
        <p:spPr>
          <a:xfrm>
            <a:off x="1921369" y="5867513"/>
            <a:ext cx="53012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/>
              <a:t>POPULAÇÃO MISTA: HIPERTENSO E NÃO HIPERTENSO</a:t>
            </a:r>
          </a:p>
        </p:txBody>
      </p:sp>
      <p:sp>
        <p:nvSpPr>
          <p:cNvPr id="11" name="CaixaDeTexto 10"/>
          <p:cNvSpPr txBox="1"/>
          <p:nvPr/>
        </p:nvSpPr>
        <p:spPr>
          <a:xfrm>
            <a:off x="1691680" y="5085184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/>
              <a:t>2020</a:t>
            </a:r>
            <a:endParaRPr lang="pt-BR" b="1" dirty="0"/>
          </a:p>
        </p:txBody>
      </p:sp>
      <p:sp>
        <p:nvSpPr>
          <p:cNvPr id="13" name="CaixaDeTexto 12"/>
          <p:cNvSpPr txBox="1"/>
          <p:nvPr/>
        </p:nvSpPr>
        <p:spPr>
          <a:xfrm>
            <a:off x="6732240" y="5157192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/>
              <a:t>2022</a:t>
            </a:r>
            <a:endParaRPr lang="pt-BR" b="1" dirty="0"/>
          </a:p>
        </p:txBody>
      </p:sp>
      <p:sp>
        <p:nvSpPr>
          <p:cNvPr id="15" name="TextBox 3"/>
          <p:cNvSpPr txBox="1"/>
          <p:nvPr/>
        </p:nvSpPr>
        <p:spPr>
          <a:xfrm>
            <a:off x="2843808" y="395372"/>
            <a:ext cx="33734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/>
              <a:t>PERFIL </a:t>
            </a:r>
            <a:r>
              <a:rPr lang="pt-BR" sz="2400" b="1" dirty="0" smtClean="0"/>
              <a:t>EPIDEMIOLOGICO</a:t>
            </a:r>
            <a:endParaRPr lang="pt-BR" sz="2400" b="1" dirty="0"/>
          </a:p>
        </p:txBody>
      </p:sp>
      <p:sp>
        <p:nvSpPr>
          <p:cNvPr id="16" name="TextBox 11"/>
          <p:cNvSpPr txBox="1"/>
          <p:nvPr/>
        </p:nvSpPr>
        <p:spPr>
          <a:xfrm>
            <a:off x="3635896" y="899428"/>
            <a:ext cx="20774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Unidade </a:t>
            </a:r>
            <a:r>
              <a:rPr lang="pt-BR" dirty="0" err="1" smtClean="0"/>
              <a:t>Cendicamp</a:t>
            </a:r>
            <a:endParaRPr lang="pt-BR" dirty="0"/>
          </a:p>
        </p:txBody>
      </p:sp>
      <p:graphicFrame>
        <p:nvGraphicFramePr>
          <p:cNvPr id="18" name="Gráfico 17"/>
          <p:cNvGraphicFramePr/>
          <p:nvPr>
            <p:extLst>
              <p:ext uri="{D42A27DB-BD31-4B8C-83A1-F6EECF244321}">
                <p14:modId xmlns:p14="http://schemas.microsoft.com/office/powerpoint/2010/main" val="3188417638"/>
              </p:ext>
            </p:extLst>
          </p:nvPr>
        </p:nvGraphicFramePr>
        <p:xfrm>
          <a:off x="-267949" y="2358172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4" name="CaixaDeTexto 13"/>
          <p:cNvSpPr txBox="1"/>
          <p:nvPr/>
        </p:nvSpPr>
        <p:spPr>
          <a:xfrm>
            <a:off x="3059832" y="1268760"/>
            <a:ext cx="32901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Dados coletados em </a:t>
            </a:r>
            <a:r>
              <a:rPr lang="pt-BR" dirty="0" smtClean="0"/>
              <a:t>2020 </a:t>
            </a:r>
            <a:r>
              <a:rPr lang="pt-BR" dirty="0"/>
              <a:t>e </a:t>
            </a:r>
            <a:r>
              <a:rPr lang="pt-BR" dirty="0" smtClean="0"/>
              <a:t>2022</a:t>
            </a:r>
            <a:endParaRPr lang="pt-BR" dirty="0"/>
          </a:p>
        </p:txBody>
      </p:sp>
      <p:graphicFrame>
        <p:nvGraphicFramePr>
          <p:cNvPr id="19" name="Gráfico 1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23844772"/>
              </p:ext>
            </p:extLst>
          </p:nvPr>
        </p:nvGraphicFramePr>
        <p:xfrm>
          <a:off x="4571998" y="2513741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80427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3275856" y="1772816"/>
            <a:ext cx="23015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i="1" dirty="0">
                <a:solidFill>
                  <a:srgbClr val="FF0000"/>
                </a:solidFill>
              </a:rPr>
              <a:t>CONVENIOS MÉDICOS</a:t>
            </a:r>
          </a:p>
        </p:txBody>
      </p:sp>
      <p:sp>
        <p:nvSpPr>
          <p:cNvPr id="16" name="CaixaDeTexto 15"/>
          <p:cNvSpPr txBox="1"/>
          <p:nvPr/>
        </p:nvSpPr>
        <p:spPr>
          <a:xfrm>
            <a:off x="1907704" y="5085184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/>
              <a:t>2020</a:t>
            </a:r>
            <a:endParaRPr lang="pt-BR" b="1" dirty="0"/>
          </a:p>
        </p:txBody>
      </p:sp>
      <p:sp>
        <p:nvSpPr>
          <p:cNvPr id="11" name="CaixaDeTexto 10"/>
          <p:cNvSpPr txBox="1"/>
          <p:nvPr/>
        </p:nvSpPr>
        <p:spPr>
          <a:xfrm>
            <a:off x="6804248" y="5229200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/>
              <a:t>2022</a:t>
            </a:r>
            <a:endParaRPr lang="pt-BR" b="1" dirty="0"/>
          </a:p>
        </p:txBody>
      </p:sp>
      <p:sp>
        <p:nvSpPr>
          <p:cNvPr id="12" name="TextBox 3"/>
          <p:cNvSpPr txBox="1"/>
          <p:nvPr/>
        </p:nvSpPr>
        <p:spPr>
          <a:xfrm>
            <a:off x="2843808" y="395372"/>
            <a:ext cx="33734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/>
              <a:t>PERFIL </a:t>
            </a:r>
            <a:r>
              <a:rPr lang="pt-BR" sz="2400" b="1" dirty="0" smtClean="0"/>
              <a:t>EPIDEMIOLOGICO</a:t>
            </a:r>
            <a:endParaRPr lang="pt-BR" sz="2400" b="1" dirty="0"/>
          </a:p>
        </p:txBody>
      </p:sp>
      <p:sp>
        <p:nvSpPr>
          <p:cNvPr id="15" name="TextBox 11"/>
          <p:cNvSpPr txBox="1"/>
          <p:nvPr/>
        </p:nvSpPr>
        <p:spPr>
          <a:xfrm>
            <a:off x="3635896" y="836712"/>
            <a:ext cx="20774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Unidade </a:t>
            </a:r>
            <a:r>
              <a:rPr lang="pt-BR" dirty="0" err="1" smtClean="0"/>
              <a:t>Cendicamp</a:t>
            </a:r>
            <a:endParaRPr lang="pt-BR" dirty="0"/>
          </a:p>
        </p:txBody>
      </p:sp>
      <p:graphicFrame>
        <p:nvGraphicFramePr>
          <p:cNvPr id="19" name="Gráfico 18"/>
          <p:cNvGraphicFramePr/>
          <p:nvPr>
            <p:extLst>
              <p:ext uri="{D42A27DB-BD31-4B8C-83A1-F6EECF244321}">
                <p14:modId xmlns:p14="http://schemas.microsoft.com/office/powerpoint/2010/main" val="740181950"/>
              </p:ext>
            </p:extLst>
          </p:nvPr>
        </p:nvGraphicFramePr>
        <p:xfrm>
          <a:off x="-108520" y="2142148"/>
          <a:ext cx="4680520" cy="29430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CaixaDeTexto 12"/>
          <p:cNvSpPr txBox="1"/>
          <p:nvPr/>
        </p:nvSpPr>
        <p:spPr>
          <a:xfrm>
            <a:off x="3059832" y="1268760"/>
            <a:ext cx="32901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Dados coletados em </a:t>
            </a:r>
            <a:r>
              <a:rPr lang="pt-BR" dirty="0" smtClean="0"/>
              <a:t>2020 </a:t>
            </a:r>
            <a:r>
              <a:rPr lang="pt-BR" dirty="0"/>
              <a:t>e </a:t>
            </a:r>
            <a:r>
              <a:rPr lang="pt-BR" dirty="0" smtClean="0"/>
              <a:t>2022</a:t>
            </a:r>
            <a:endParaRPr lang="pt-BR" dirty="0"/>
          </a:p>
        </p:txBody>
      </p:sp>
      <p:graphicFrame>
        <p:nvGraphicFramePr>
          <p:cNvPr id="14" name="Gráfico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01718717"/>
              </p:ext>
            </p:extLst>
          </p:nvPr>
        </p:nvGraphicFramePr>
        <p:xfrm>
          <a:off x="4395783" y="2341984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51925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3871131" y="1556792"/>
            <a:ext cx="1717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i="1" dirty="0">
                <a:solidFill>
                  <a:srgbClr val="FF0000"/>
                </a:solidFill>
              </a:rPr>
              <a:t>TIPO DE EXAME</a:t>
            </a:r>
          </a:p>
        </p:txBody>
      </p:sp>
      <p:sp>
        <p:nvSpPr>
          <p:cNvPr id="13" name="CaixaDeTexto 12"/>
          <p:cNvSpPr txBox="1"/>
          <p:nvPr/>
        </p:nvSpPr>
        <p:spPr>
          <a:xfrm>
            <a:off x="2051720" y="5219908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/>
              <a:t>2020</a:t>
            </a:r>
            <a:endParaRPr lang="pt-BR" b="1" dirty="0"/>
          </a:p>
        </p:txBody>
      </p:sp>
      <p:sp>
        <p:nvSpPr>
          <p:cNvPr id="9" name="CaixaDeTexto 8"/>
          <p:cNvSpPr txBox="1"/>
          <p:nvPr/>
        </p:nvSpPr>
        <p:spPr>
          <a:xfrm>
            <a:off x="7092280" y="5369628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/>
              <a:t>2022</a:t>
            </a:r>
            <a:endParaRPr lang="pt-BR" b="1" dirty="0"/>
          </a:p>
        </p:txBody>
      </p:sp>
      <p:sp>
        <p:nvSpPr>
          <p:cNvPr id="11" name="TextBox 3"/>
          <p:cNvSpPr txBox="1"/>
          <p:nvPr/>
        </p:nvSpPr>
        <p:spPr>
          <a:xfrm>
            <a:off x="2843808" y="169351"/>
            <a:ext cx="33734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/>
              <a:t>PERFIL </a:t>
            </a:r>
            <a:r>
              <a:rPr lang="pt-BR" sz="2400" b="1" dirty="0" smtClean="0"/>
              <a:t>EPIDEMIOLOGICO</a:t>
            </a:r>
            <a:endParaRPr lang="pt-BR" sz="2400" b="1" dirty="0"/>
          </a:p>
        </p:txBody>
      </p:sp>
      <p:sp>
        <p:nvSpPr>
          <p:cNvPr id="15" name="TextBox 11"/>
          <p:cNvSpPr txBox="1"/>
          <p:nvPr/>
        </p:nvSpPr>
        <p:spPr>
          <a:xfrm>
            <a:off x="3635896" y="673407"/>
            <a:ext cx="20774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Unidade </a:t>
            </a:r>
            <a:r>
              <a:rPr lang="pt-BR" dirty="0" err="1" smtClean="0"/>
              <a:t>Cendicamp</a:t>
            </a:r>
            <a:endParaRPr lang="pt-BR" dirty="0"/>
          </a:p>
        </p:txBody>
      </p:sp>
      <p:graphicFrame>
        <p:nvGraphicFramePr>
          <p:cNvPr id="12" name="Gráfico 11"/>
          <p:cNvGraphicFramePr/>
          <p:nvPr>
            <p:extLst>
              <p:ext uri="{D42A27DB-BD31-4B8C-83A1-F6EECF244321}">
                <p14:modId xmlns:p14="http://schemas.microsoft.com/office/powerpoint/2010/main" val="2916610511"/>
              </p:ext>
            </p:extLst>
          </p:nvPr>
        </p:nvGraphicFramePr>
        <p:xfrm>
          <a:off x="0" y="2204864"/>
          <a:ext cx="4788024" cy="3024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4" name="CaixaDeTexto 13"/>
          <p:cNvSpPr txBox="1"/>
          <p:nvPr/>
        </p:nvSpPr>
        <p:spPr>
          <a:xfrm>
            <a:off x="3082069" y="1052736"/>
            <a:ext cx="32901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Dados coletados em </a:t>
            </a:r>
            <a:r>
              <a:rPr lang="pt-BR" dirty="0" smtClean="0"/>
              <a:t>2020 </a:t>
            </a:r>
            <a:r>
              <a:rPr lang="pt-BR" dirty="0"/>
              <a:t>e </a:t>
            </a:r>
            <a:r>
              <a:rPr lang="pt-BR" dirty="0" smtClean="0"/>
              <a:t>2022</a:t>
            </a:r>
            <a:endParaRPr lang="pt-BR" dirty="0"/>
          </a:p>
        </p:txBody>
      </p:sp>
      <p:graphicFrame>
        <p:nvGraphicFramePr>
          <p:cNvPr id="17" name="Gráfico 1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92331373"/>
              </p:ext>
            </p:extLst>
          </p:nvPr>
        </p:nvGraphicFramePr>
        <p:xfrm>
          <a:off x="4211960" y="2204864"/>
          <a:ext cx="5006082" cy="31369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539892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4211960" y="1772816"/>
            <a:ext cx="6771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i="1" dirty="0">
                <a:solidFill>
                  <a:srgbClr val="FF0000"/>
                </a:solidFill>
              </a:rPr>
              <a:t>SEXO</a:t>
            </a:r>
          </a:p>
        </p:txBody>
      </p:sp>
      <p:sp>
        <p:nvSpPr>
          <p:cNvPr id="13" name="CaixaDeTexto 12"/>
          <p:cNvSpPr txBox="1"/>
          <p:nvPr/>
        </p:nvSpPr>
        <p:spPr>
          <a:xfrm>
            <a:off x="1979712" y="4941168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/>
              <a:t>2020</a:t>
            </a:r>
            <a:endParaRPr lang="pt-BR" b="1" dirty="0"/>
          </a:p>
        </p:txBody>
      </p:sp>
      <p:sp>
        <p:nvSpPr>
          <p:cNvPr id="11" name="CaixaDeTexto 10"/>
          <p:cNvSpPr txBox="1"/>
          <p:nvPr/>
        </p:nvSpPr>
        <p:spPr>
          <a:xfrm>
            <a:off x="6660232" y="5013176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/>
              <a:t>2022</a:t>
            </a:r>
            <a:endParaRPr lang="pt-BR" b="1" dirty="0"/>
          </a:p>
        </p:txBody>
      </p:sp>
      <p:sp>
        <p:nvSpPr>
          <p:cNvPr id="14" name="TextBox 3"/>
          <p:cNvSpPr txBox="1"/>
          <p:nvPr/>
        </p:nvSpPr>
        <p:spPr>
          <a:xfrm>
            <a:off x="2843808" y="395372"/>
            <a:ext cx="33734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/>
              <a:t>PERFIL </a:t>
            </a:r>
            <a:r>
              <a:rPr lang="pt-BR" sz="2400" b="1" dirty="0" smtClean="0"/>
              <a:t>EPIDEMIOLOGICO</a:t>
            </a:r>
            <a:endParaRPr lang="pt-BR" sz="2400" b="1" dirty="0"/>
          </a:p>
        </p:txBody>
      </p:sp>
      <p:sp>
        <p:nvSpPr>
          <p:cNvPr id="16" name="TextBox 11"/>
          <p:cNvSpPr txBox="1"/>
          <p:nvPr/>
        </p:nvSpPr>
        <p:spPr>
          <a:xfrm>
            <a:off x="3635896" y="899428"/>
            <a:ext cx="20774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Unidade </a:t>
            </a:r>
            <a:r>
              <a:rPr lang="pt-BR" dirty="0" err="1" smtClean="0"/>
              <a:t>Cendicamp</a:t>
            </a:r>
            <a:endParaRPr lang="pt-BR" dirty="0"/>
          </a:p>
        </p:txBody>
      </p:sp>
      <p:graphicFrame>
        <p:nvGraphicFramePr>
          <p:cNvPr id="18" name="Gráfico 17"/>
          <p:cNvGraphicFramePr/>
          <p:nvPr>
            <p:extLst>
              <p:ext uri="{D42A27DB-BD31-4B8C-83A1-F6EECF244321}">
                <p14:modId xmlns:p14="http://schemas.microsoft.com/office/powerpoint/2010/main" val="2046165951"/>
              </p:ext>
            </p:extLst>
          </p:nvPr>
        </p:nvGraphicFramePr>
        <p:xfrm>
          <a:off x="-48509" y="1946126"/>
          <a:ext cx="4572000" cy="3067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CaixaDeTexto 11"/>
          <p:cNvSpPr txBox="1"/>
          <p:nvPr/>
        </p:nvSpPr>
        <p:spPr>
          <a:xfrm>
            <a:off x="3059832" y="1268760"/>
            <a:ext cx="32901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Dados coletados em </a:t>
            </a:r>
            <a:r>
              <a:rPr lang="pt-BR" dirty="0" smtClean="0"/>
              <a:t>2020 </a:t>
            </a:r>
            <a:r>
              <a:rPr lang="pt-BR" dirty="0"/>
              <a:t>e </a:t>
            </a:r>
            <a:r>
              <a:rPr lang="pt-BR" dirty="0" smtClean="0"/>
              <a:t>2022</a:t>
            </a:r>
            <a:endParaRPr lang="pt-BR" dirty="0"/>
          </a:p>
        </p:txBody>
      </p:sp>
      <p:graphicFrame>
        <p:nvGraphicFramePr>
          <p:cNvPr id="15" name="Gráfico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95985"/>
              </p:ext>
            </p:extLst>
          </p:nvPr>
        </p:nvGraphicFramePr>
        <p:xfrm>
          <a:off x="4374232" y="2257724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34970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</TotalTime>
  <Words>113</Words>
  <Application>Microsoft Office PowerPoint</Application>
  <PresentationFormat>Apresentação na tela (4:3)</PresentationFormat>
  <Paragraphs>46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8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dilma mariko morita</dc:creator>
  <cp:lastModifiedBy>Erondy Ferreira Sabino da Silva</cp:lastModifiedBy>
  <cp:revision>25</cp:revision>
  <dcterms:created xsi:type="dcterms:W3CDTF">2019-01-10T17:28:13Z</dcterms:created>
  <dcterms:modified xsi:type="dcterms:W3CDTF">2023-05-03T01:36:56Z</dcterms:modified>
</cp:coreProperties>
</file>